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2"/>
  </p:notesMasterIdLst>
  <p:sldIdLst>
    <p:sldId id="256" r:id="rId2"/>
    <p:sldId id="380" r:id="rId3"/>
    <p:sldId id="383" r:id="rId4"/>
    <p:sldId id="382" r:id="rId5"/>
    <p:sldId id="515" r:id="rId6"/>
    <p:sldId id="562" r:id="rId7"/>
    <p:sldId id="561" r:id="rId8"/>
    <p:sldId id="525" r:id="rId9"/>
    <p:sldId id="524" r:id="rId10"/>
    <p:sldId id="546" r:id="rId11"/>
    <p:sldId id="528" r:id="rId12"/>
    <p:sldId id="529" r:id="rId13"/>
    <p:sldId id="545" r:id="rId14"/>
    <p:sldId id="531" r:id="rId15"/>
    <p:sldId id="532" r:id="rId16"/>
    <p:sldId id="533" r:id="rId17"/>
    <p:sldId id="547" r:id="rId18"/>
    <p:sldId id="563" r:id="rId19"/>
    <p:sldId id="565" r:id="rId20"/>
    <p:sldId id="564" r:id="rId21"/>
    <p:sldId id="530" r:id="rId22"/>
    <p:sldId id="523" r:id="rId23"/>
    <p:sldId id="516" r:id="rId24"/>
    <p:sldId id="517" r:id="rId25"/>
    <p:sldId id="522" r:id="rId26"/>
    <p:sldId id="257" r:id="rId27"/>
    <p:sldId id="385" r:id="rId28"/>
    <p:sldId id="534" r:id="rId29"/>
    <p:sldId id="535" r:id="rId30"/>
    <p:sldId id="536" r:id="rId31"/>
    <p:sldId id="261" r:id="rId32"/>
    <p:sldId id="265" r:id="rId33"/>
    <p:sldId id="526" r:id="rId34"/>
    <p:sldId id="539" r:id="rId35"/>
    <p:sldId id="537" r:id="rId36"/>
    <p:sldId id="303" r:id="rId37"/>
    <p:sldId id="263" r:id="rId38"/>
    <p:sldId id="264" r:id="rId39"/>
    <p:sldId id="272" r:id="rId40"/>
    <p:sldId id="538" r:id="rId41"/>
    <p:sldId id="299" r:id="rId42"/>
    <p:sldId id="266" r:id="rId43"/>
    <p:sldId id="298" r:id="rId44"/>
    <p:sldId id="411" r:id="rId45"/>
    <p:sldId id="412" r:id="rId46"/>
    <p:sldId id="273" r:id="rId47"/>
    <p:sldId id="292" r:id="rId48"/>
    <p:sldId id="413" r:id="rId49"/>
    <p:sldId id="267" r:id="rId50"/>
    <p:sldId id="548" r:id="rId51"/>
    <p:sldId id="268" r:id="rId52"/>
    <p:sldId id="269" r:id="rId53"/>
    <p:sldId id="414" r:id="rId54"/>
    <p:sldId id="541" r:id="rId55"/>
    <p:sldId id="395" r:id="rId56"/>
    <p:sldId id="549" r:id="rId57"/>
    <p:sldId id="396" r:id="rId58"/>
    <p:sldId id="397" r:id="rId59"/>
    <p:sldId id="398" r:id="rId60"/>
    <p:sldId id="399" r:id="rId61"/>
    <p:sldId id="400" r:id="rId62"/>
    <p:sldId id="462" r:id="rId63"/>
    <p:sldId id="401" r:id="rId64"/>
    <p:sldId id="402" r:id="rId65"/>
    <p:sldId id="403" r:id="rId66"/>
    <p:sldId id="540" r:id="rId67"/>
    <p:sldId id="405" r:id="rId68"/>
    <p:sldId id="550" r:id="rId69"/>
    <p:sldId id="408" r:id="rId70"/>
    <p:sldId id="293" r:id="rId71"/>
    <p:sldId id="388" r:id="rId72"/>
    <p:sldId id="542" r:id="rId73"/>
    <p:sldId id="418" r:id="rId74"/>
    <p:sldId id="277" r:id="rId75"/>
    <p:sldId id="463" r:id="rId76"/>
    <p:sldId id="276" r:id="rId77"/>
    <p:sldId id="415" r:id="rId78"/>
    <p:sldId id="551" r:id="rId79"/>
    <p:sldId id="552" r:id="rId80"/>
    <p:sldId id="553" r:id="rId81"/>
    <p:sldId id="554" r:id="rId82"/>
    <p:sldId id="555" r:id="rId83"/>
    <p:sldId id="556" r:id="rId84"/>
    <p:sldId id="557" r:id="rId85"/>
    <p:sldId id="558" r:id="rId86"/>
    <p:sldId id="559" r:id="rId87"/>
    <p:sldId id="560" r:id="rId88"/>
    <p:sldId id="416" r:id="rId89"/>
    <p:sldId id="278" r:id="rId90"/>
    <p:sldId id="279" r:id="rId91"/>
    <p:sldId id="417" r:id="rId92"/>
    <p:sldId id="543" r:id="rId93"/>
    <p:sldId id="286" r:id="rId94"/>
    <p:sldId id="288" r:id="rId95"/>
    <p:sldId id="296" r:id="rId96"/>
    <p:sldId id="289" r:id="rId97"/>
    <p:sldId id="290" r:id="rId98"/>
    <p:sldId id="300" r:id="rId99"/>
    <p:sldId id="291" r:id="rId100"/>
    <p:sldId id="472" r:id="rId10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06">
          <p15:clr>
            <a:srgbClr val="A4A3A4"/>
          </p15:clr>
        </p15:guide>
        <p15:guide id="2" pos="289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894" autoAdjust="0"/>
  </p:normalViewPr>
  <p:slideViewPr>
    <p:cSldViewPr>
      <p:cViewPr varScale="1">
        <p:scale>
          <a:sx n="73" d="100"/>
          <a:sy n="73" d="100"/>
        </p:scale>
        <p:origin x="1018" y="62"/>
      </p:cViewPr>
      <p:guideLst>
        <p:guide orient="horz" pos="2106"/>
        <p:guide pos="289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 Id="rId5" Type="http://schemas.openxmlformats.org/officeDocument/2006/relationships/image" Target="../media/image89.wmf"/><Relationship Id="rId4" Type="http://schemas.openxmlformats.org/officeDocument/2006/relationships/image" Target="../media/image8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4" Type="http://schemas.openxmlformats.org/officeDocument/2006/relationships/image" Target="../media/image9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4" Type="http://schemas.openxmlformats.org/officeDocument/2006/relationships/image" Target="../media/image5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4.png"/></Relationships>
</file>

<file path=ppt/drawings/_rels/vmlDrawing9.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7452598F-2B2B-4627-8517-9824B1B07319}" type="datetimeFigureOut">
              <a:rPr lang="zh-CN" altLang="en-US"/>
              <a:t>2019/2/25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46AB1B8B-9B3F-4576-B9AE-8AEED476C8A0}"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TextEdit="1"/>
          </p:cNvSpPr>
          <p:nvPr>
            <p:ph type="sldImg"/>
          </p:nvPr>
        </p:nvSpPr>
        <p:spPr bwMode="auto">
          <a:noFill/>
          <a:ln>
            <a:solidFill>
              <a:srgbClr val="000000"/>
            </a:solidFill>
            <a:miter lim="800000"/>
          </a:ln>
        </p:spPr>
      </p:sp>
      <p:sp>
        <p:nvSpPr>
          <p:cNvPr id="20482" name="备注占位符 2"/>
          <p:cNvSpPr>
            <a:spLocks noGrp="1"/>
          </p:cNvSpPr>
          <p:nvPr>
            <p:ph type="body" idx="1"/>
          </p:nvPr>
        </p:nvSpPr>
        <p:spPr bwMode="auto">
          <a:noFill/>
        </p:spPr>
        <p:txBody>
          <a:bodyPr wrap="square" numCol="1" anchor="t" anchorCtr="0" compatLnSpc="1"/>
          <a:lstStyle/>
          <a:p>
            <a:endParaRPr lang="zh-CN" altLang="en-US"/>
          </a:p>
        </p:txBody>
      </p:sp>
      <p:sp>
        <p:nvSpPr>
          <p:cNvPr id="4" name="灯片编号占位符 3"/>
          <p:cNvSpPr>
            <a:spLocks noGrp="1"/>
          </p:cNvSpPr>
          <p:nvPr>
            <p:ph type="sldNum" sz="quarter" idx="5"/>
          </p:nvPr>
        </p:nvSpPr>
        <p:spPr/>
        <p:txBody>
          <a:bodyPr/>
          <a:lstStyle/>
          <a:p>
            <a:pPr>
              <a:defRPr/>
            </a:pPr>
            <a:fld id="{19AC8306-BC15-4D5E-A9EA-A4288C98A5D8}"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信号的能量与振幅平方成正相关</a:t>
            </a:r>
          </a:p>
        </p:txBody>
      </p:sp>
      <p:sp>
        <p:nvSpPr>
          <p:cNvPr id="4" name="灯片编号占位符 3"/>
          <p:cNvSpPr>
            <a:spLocks noGrp="1"/>
          </p:cNvSpPr>
          <p:nvPr>
            <p:ph type="sldNum" sz="quarter" idx="10"/>
          </p:nvPr>
        </p:nvSpPr>
        <p:spPr/>
        <p:txBody>
          <a:bodyPr/>
          <a:lstStyle/>
          <a:p>
            <a:pPr>
              <a:defRPr/>
            </a:pPr>
            <a:fld id="{46AB1B8B-9B3F-4576-B9AE-8AEED476C8A0}" type="slidenum">
              <a:rPr lang="zh-CN" altLang="en-US" smtClean="0"/>
              <a:t>15</a:t>
            </a:fld>
            <a:endParaRPr lang="zh-CN" altLang="en-US"/>
          </a:p>
        </p:txBody>
      </p:sp>
    </p:spTree>
    <p:extLst>
      <p:ext uri="{BB962C8B-B14F-4D97-AF65-F5344CB8AC3E}">
        <p14:creationId xmlns:p14="http://schemas.microsoft.com/office/powerpoint/2010/main" val="4206332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除了周期，频率，波长等基本属性外，还要掌握信号的能量和功率参数</a:t>
            </a:r>
          </a:p>
        </p:txBody>
      </p:sp>
      <p:sp>
        <p:nvSpPr>
          <p:cNvPr id="4" name="灯片编号占位符 3"/>
          <p:cNvSpPr>
            <a:spLocks noGrp="1"/>
          </p:cNvSpPr>
          <p:nvPr>
            <p:ph type="sldNum" sz="quarter" idx="10"/>
          </p:nvPr>
        </p:nvSpPr>
        <p:spPr/>
        <p:txBody>
          <a:bodyPr/>
          <a:lstStyle/>
          <a:p>
            <a:pPr>
              <a:defRPr/>
            </a:pPr>
            <a:fld id="{46AB1B8B-9B3F-4576-B9AE-8AEED476C8A0}" type="slidenum">
              <a:rPr lang="zh-CN" altLang="en-US" smtClean="0"/>
              <a:t>16</a:t>
            </a:fld>
            <a:endParaRPr lang="zh-CN" altLang="en-US"/>
          </a:p>
        </p:txBody>
      </p:sp>
    </p:spTree>
    <p:extLst>
      <p:ext uri="{BB962C8B-B14F-4D97-AF65-F5344CB8AC3E}">
        <p14:creationId xmlns:p14="http://schemas.microsoft.com/office/powerpoint/2010/main" val="3772967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通常我们衡量</a:t>
            </a:r>
            <a:r>
              <a:rPr lang="en-US" altLang="zh-CN" sz="1200" b="0" i="0" kern="1200" dirty="0">
                <a:solidFill>
                  <a:schemeClr val="tx1"/>
                </a:solidFill>
                <a:effectLst/>
                <a:latin typeface="+mn-lt"/>
                <a:ea typeface="+mn-ea"/>
                <a:cs typeface="+mn-cs"/>
              </a:rPr>
              <a:t>RF</a:t>
            </a:r>
            <a:r>
              <a:rPr lang="zh-CN" altLang="en-US" sz="1200" b="0" i="0" kern="1200" dirty="0">
                <a:solidFill>
                  <a:schemeClr val="tx1"/>
                </a:solidFill>
                <a:effectLst/>
                <a:latin typeface="+mn-lt"/>
                <a:ea typeface="+mn-ea"/>
                <a:cs typeface="+mn-cs"/>
              </a:rPr>
              <a:t>能量大小都是以 </a:t>
            </a:r>
            <a:r>
              <a:rPr lang="en-US" altLang="zh-CN" sz="1200" b="0" i="0" kern="1200" dirty="0">
                <a:solidFill>
                  <a:schemeClr val="tx1"/>
                </a:solidFill>
                <a:effectLst/>
                <a:latin typeface="+mn-lt"/>
                <a:ea typeface="+mn-ea"/>
                <a:cs typeface="+mn-cs"/>
              </a:rPr>
              <a:t>mw </a:t>
            </a:r>
            <a:r>
              <a:rPr lang="zh-CN" altLang="en-US" sz="1200" b="0" i="0" kern="1200" dirty="0">
                <a:solidFill>
                  <a:schemeClr val="tx1"/>
                </a:solidFill>
                <a:effectLst/>
                <a:latin typeface="+mn-lt"/>
                <a:ea typeface="+mn-ea"/>
                <a:cs typeface="+mn-cs"/>
              </a:rPr>
              <a:t>为单位的，但并不方便，着不仅是以为信号强度值不是呈线性衰减，而是符合平方反比定律</a:t>
            </a:r>
            <a:r>
              <a:rPr lang="en-US" altLang="zh-CN" sz="1200" b="0" i="0" kern="1200" dirty="0">
                <a:solidFill>
                  <a:schemeClr val="tx1"/>
                </a:solidFill>
                <a:effectLst/>
                <a:latin typeface="+mn-lt"/>
                <a:ea typeface="+mn-ea"/>
                <a:cs typeface="+mn-cs"/>
              </a:rPr>
              <a:t>(inverse square law)</a:t>
            </a:r>
            <a:r>
              <a:rPr lang="zh-CN" altLang="en-US" sz="1200" b="0" i="0" kern="1200" dirty="0">
                <a:solidFill>
                  <a:schemeClr val="tx1"/>
                </a:solidFill>
                <a:effectLst/>
                <a:latin typeface="+mn-lt"/>
                <a:ea typeface="+mn-ea"/>
                <a:cs typeface="+mn-cs"/>
              </a:rPr>
              <a:t>。即如果移动</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倍的距离，对应的信号强度将衰减为原来的</a:t>
            </a:r>
            <a:r>
              <a:rPr lang="en-US" altLang="zh-CN" sz="1200" b="0" i="0" kern="1200" dirty="0">
                <a:solidFill>
                  <a:schemeClr val="tx1"/>
                </a:solidFill>
                <a:effectLst/>
                <a:latin typeface="+mn-lt"/>
                <a:ea typeface="+mn-ea"/>
                <a:cs typeface="+mn-cs"/>
              </a:rPr>
              <a:t>1/4</a:t>
            </a:r>
            <a:r>
              <a:rPr lang="zh-CN" altLang="en-US" sz="1200" b="0" i="0" kern="1200" dirty="0">
                <a:solidFill>
                  <a:schemeClr val="tx1"/>
                </a:solidFill>
                <a:effectLst/>
                <a:latin typeface="+mn-lt"/>
                <a:ea typeface="+mn-ea"/>
                <a:cs typeface="+mn-cs"/>
              </a:rPr>
              <a:t>。由于通信系统收到的</a:t>
            </a:r>
            <a:r>
              <a:rPr lang="en-US" altLang="zh-CN" sz="1200" b="0" i="0" kern="1200" dirty="0">
                <a:solidFill>
                  <a:schemeClr val="tx1"/>
                </a:solidFill>
                <a:effectLst/>
                <a:latin typeface="+mn-lt"/>
                <a:ea typeface="+mn-ea"/>
                <a:cs typeface="+mn-cs"/>
              </a:rPr>
              <a:t>RF</a:t>
            </a:r>
            <a:r>
              <a:rPr lang="zh-CN" altLang="en-US" sz="1200" b="0" i="0" kern="1200" dirty="0">
                <a:solidFill>
                  <a:schemeClr val="tx1"/>
                </a:solidFill>
                <a:effectLst/>
                <a:latin typeface="+mn-lt"/>
                <a:ea typeface="+mn-ea"/>
                <a:cs typeface="+mn-cs"/>
              </a:rPr>
              <a:t>信号强度一般都较小，所以大部分都是负值</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百分比就类似手机的信号格，满格表示接近信号最大值</a:t>
            </a:r>
            <a:endParaRPr lang="zh-CN" altLang="en-US" dirty="0"/>
          </a:p>
        </p:txBody>
      </p:sp>
      <p:sp>
        <p:nvSpPr>
          <p:cNvPr id="4" name="灯片编号占位符 3"/>
          <p:cNvSpPr>
            <a:spLocks noGrp="1"/>
          </p:cNvSpPr>
          <p:nvPr>
            <p:ph type="sldNum" sz="quarter" idx="5"/>
          </p:nvPr>
        </p:nvSpPr>
        <p:spPr/>
        <p:txBody>
          <a:bodyPr/>
          <a:lstStyle/>
          <a:p>
            <a:pPr>
              <a:defRPr/>
            </a:pPr>
            <a:fld id="{46AB1B8B-9B3F-4576-B9AE-8AEED476C8A0}" type="slidenum">
              <a:rPr lang="zh-CN" altLang="en-US" smtClean="0"/>
              <a:t>18</a:t>
            </a:fld>
            <a:endParaRPr lang="zh-CN" altLang="en-US"/>
          </a:p>
        </p:txBody>
      </p:sp>
    </p:spTree>
    <p:extLst>
      <p:ext uri="{BB962C8B-B14F-4D97-AF65-F5344CB8AC3E}">
        <p14:creationId xmlns:p14="http://schemas.microsoft.com/office/powerpoint/2010/main" val="751230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注意分贝在不同领域的定义</a:t>
            </a:r>
          </a:p>
        </p:txBody>
      </p:sp>
      <p:sp>
        <p:nvSpPr>
          <p:cNvPr id="4" name="灯片编号占位符 3"/>
          <p:cNvSpPr>
            <a:spLocks noGrp="1"/>
          </p:cNvSpPr>
          <p:nvPr>
            <p:ph type="sldNum" sz="quarter" idx="5"/>
          </p:nvPr>
        </p:nvSpPr>
        <p:spPr/>
        <p:txBody>
          <a:bodyPr/>
          <a:lstStyle/>
          <a:p>
            <a:pPr>
              <a:defRPr/>
            </a:pPr>
            <a:fld id="{46AB1B8B-9B3F-4576-B9AE-8AEED476C8A0}" type="slidenum">
              <a:rPr lang="zh-CN" altLang="en-US" smtClean="0"/>
              <a:t>19</a:t>
            </a:fld>
            <a:endParaRPr lang="zh-CN" altLang="en-US"/>
          </a:p>
        </p:txBody>
      </p:sp>
    </p:spTree>
    <p:extLst>
      <p:ext uri="{BB962C8B-B14F-4D97-AF65-F5344CB8AC3E}">
        <p14:creationId xmlns:p14="http://schemas.microsoft.com/office/powerpoint/2010/main" val="803920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注意分贝在不同领域的定义</a:t>
            </a:r>
          </a:p>
        </p:txBody>
      </p:sp>
      <p:sp>
        <p:nvSpPr>
          <p:cNvPr id="4" name="灯片编号占位符 3"/>
          <p:cNvSpPr>
            <a:spLocks noGrp="1"/>
          </p:cNvSpPr>
          <p:nvPr>
            <p:ph type="sldNum" sz="quarter" idx="5"/>
          </p:nvPr>
        </p:nvSpPr>
        <p:spPr/>
        <p:txBody>
          <a:bodyPr/>
          <a:lstStyle/>
          <a:p>
            <a:pPr>
              <a:defRPr/>
            </a:pPr>
            <a:fld id="{46AB1B8B-9B3F-4576-B9AE-8AEED476C8A0}" type="slidenum">
              <a:rPr lang="zh-CN" altLang="en-US" smtClean="0"/>
              <a:t>20</a:t>
            </a:fld>
            <a:endParaRPr lang="zh-CN" altLang="en-US"/>
          </a:p>
        </p:txBody>
      </p:sp>
    </p:spTree>
    <p:extLst>
      <p:ext uri="{BB962C8B-B14F-4D97-AF65-F5344CB8AC3E}">
        <p14:creationId xmlns:p14="http://schemas.microsoft.com/office/powerpoint/2010/main" val="2870553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TextEdit="1"/>
          </p:cNvSpPr>
          <p:nvPr>
            <p:ph type="sldImg"/>
          </p:nvPr>
        </p:nvSpPr>
        <p:spPr bwMode="auto">
          <a:noFill/>
          <a:ln>
            <a:solidFill>
              <a:srgbClr val="000000"/>
            </a:solidFill>
            <a:miter lim="800000"/>
          </a:ln>
        </p:spPr>
      </p:sp>
      <p:sp>
        <p:nvSpPr>
          <p:cNvPr id="20482" name="备注占位符 2"/>
          <p:cNvSpPr>
            <a:spLocks noGrp="1"/>
          </p:cNvSpPr>
          <p:nvPr>
            <p:ph type="body" idx="1"/>
          </p:nvPr>
        </p:nvSpPr>
        <p:spPr bwMode="auto">
          <a:noFill/>
        </p:spPr>
        <p:txBody>
          <a:bodyPr wrap="square" numCol="1" anchor="t" anchorCtr="0" compatLnSpc="1"/>
          <a:lstStyle/>
          <a:p>
            <a:endParaRPr lang="zh-CN" altLang="en-US"/>
          </a:p>
        </p:txBody>
      </p:sp>
      <p:sp>
        <p:nvSpPr>
          <p:cNvPr id="4" name="灯片编号占位符 3"/>
          <p:cNvSpPr>
            <a:spLocks noGrp="1"/>
          </p:cNvSpPr>
          <p:nvPr>
            <p:ph type="sldNum" sz="quarter" idx="5"/>
          </p:nvPr>
        </p:nvSpPr>
        <p:spPr/>
        <p:txBody>
          <a:bodyPr/>
          <a:lstStyle/>
          <a:p>
            <a:pPr>
              <a:defRPr/>
            </a:pPr>
            <a:fld id="{19AC8306-BC15-4D5E-A9EA-A4288C98A5D8}" type="slidenum">
              <a:rPr lang="zh-CN" altLang="en-US" smtClean="0"/>
              <a:t>21</a:t>
            </a:fld>
            <a:endParaRPr lang="zh-CN" altLang="en-US"/>
          </a:p>
        </p:txBody>
      </p:sp>
    </p:spTree>
    <p:extLst>
      <p:ext uri="{BB962C8B-B14F-4D97-AF65-F5344CB8AC3E}">
        <p14:creationId xmlns:p14="http://schemas.microsoft.com/office/powerpoint/2010/main" val="4289698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a:extLst>
              <a:ext uri="{FF2B5EF4-FFF2-40B4-BE49-F238E27FC236}">
                <a16:creationId xmlns:a16="http://schemas.microsoft.com/office/drawing/2014/main" id="{ADE54035-F987-4C3E-9590-AC45C1C7D7F3}"/>
              </a:ext>
            </a:extLst>
          </p:cNvPr>
          <p:cNvSpPr>
            <a:spLocks noGrp="1" noRot="1" noChangeAspect="1"/>
          </p:cNvSpPr>
          <p:nvPr>
            <p:ph type="sldImg"/>
          </p:nvPr>
        </p:nvSpPr>
        <p:spPr>
          <a:ln/>
        </p:spPr>
      </p:sp>
      <p:sp>
        <p:nvSpPr>
          <p:cNvPr id="43010" name="备注占位符 2">
            <a:extLst>
              <a:ext uri="{FF2B5EF4-FFF2-40B4-BE49-F238E27FC236}">
                <a16:creationId xmlns:a16="http://schemas.microsoft.com/office/drawing/2014/main" id="{0C449A8A-8892-46E6-B5B1-2C65F7FDB4F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
        <p:nvSpPr>
          <p:cNvPr id="43011" name="灯片编号占位符 3">
            <a:extLst>
              <a:ext uri="{FF2B5EF4-FFF2-40B4-BE49-F238E27FC236}">
                <a16:creationId xmlns:a16="http://schemas.microsoft.com/office/drawing/2014/main" id="{F5F240CA-1F33-457F-9155-32E78984159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Impact" panose="020B0806030902050204" pitchFamily="34" charset="0"/>
                <a:ea typeface="黑体" panose="02010609060101010101" pitchFamily="49" charset="-122"/>
              </a:defRPr>
            </a:lvl1pPr>
            <a:lvl2pPr marL="742950" indent="-285750">
              <a:spcBef>
                <a:spcPct val="20000"/>
              </a:spcBef>
              <a:buChar char="•"/>
              <a:defRPr kumimoji="1" sz="3200">
                <a:solidFill>
                  <a:schemeClr val="tx1"/>
                </a:solidFill>
                <a:latin typeface="Impact" panose="020B0806030902050204" pitchFamily="34" charset="0"/>
                <a:ea typeface="黑体" panose="02010609060101010101" pitchFamily="49" charset="-122"/>
              </a:defRPr>
            </a:lvl2pPr>
            <a:lvl3pPr marL="1143000" indent="-228600">
              <a:spcBef>
                <a:spcPct val="20000"/>
              </a:spcBef>
              <a:buChar char="•"/>
              <a:defRPr kumimoji="1" sz="3200">
                <a:solidFill>
                  <a:schemeClr val="tx1"/>
                </a:solidFill>
                <a:latin typeface="Impact" panose="020B0806030902050204" pitchFamily="34" charset="0"/>
                <a:ea typeface="黑体" panose="02010609060101010101" pitchFamily="49" charset="-122"/>
              </a:defRPr>
            </a:lvl3pPr>
            <a:lvl4pPr marL="1600200" indent="-228600">
              <a:spcBef>
                <a:spcPct val="20000"/>
              </a:spcBef>
              <a:buChar char="•"/>
              <a:defRPr kumimoji="1" sz="3200">
                <a:solidFill>
                  <a:schemeClr val="tx1"/>
                </a:solidFill>
                <a:latin typeface="Impact" panose="020B0806030902050204" pitchFamily="34" charset="0"/>
                <a:ea typeface="黑体" panose="02010609060101010101" pitchFamily="49" charset="-122"/>
              </a:defRPr>
            </a:lvl4pPr>
            <a:lvl5pPr marL="2057400" indent="-228600">
              <a:spcBef>
                <a:spcPct val="20000"/>
              </a:spcBef>
              <a:buChar char="•"/>
              <a:defRPr kumimoji="1" sz="3200">
                <a:solidFill>
                  <a:schemeClr val="tx1"/>
                </a:solidFill>
                <a:latin typeface="Impact" panose="020B0806030902050204" pitchFamily="34" charset="0"/>
                <a:ea typeface="黑体" panose="02010609060101010101" pitchFamily="49" charset="-122"/>
              </a:defRPr>
            </a:lvl5pPr>
            <a:lvl6pPr marL="2514600" indent="-228600" fontAlgn="base">
              <a:spcBef>
                <a:spcPct val="20000"/>
              </a:spcBef>
              <a:spcAft>
                <a:spcPct val="0"/>
              </a:spcAft>
              <a:buChar char="•"/>
              <a:defRPr kumimoji="1" sz="3200">
                <a:solidFill>
                  <a:schemeClr val="tx1"/>
                </a:solidFill>
                <a:latin typeface="Impact" panose="020B0806030902050204" pitchFamily="34" charset="0"/>
                <a:ea typeface="黑体" panose="02010609060101010101" pitchFamily="49" charset="-122"/>
              </a:defRPr>
            </a:lvl6pPr>
            <a:lvl7pPr marL="2971800" indent="-228600" fontAlgn="base">
              <a:spcBef>
                <a:spcPct val="20000"/>
              </a:spcBef>
              <a:spcAft>
                <a:spcPct val="0"/>
              </a:spcAft>
              <a:buChar char="•"/>
              <a:defRPr kumimoji="1" sz="3200">
                <a:solidFill>
                  <a:schemeClr val="tx1"/>
                </a:solidFill>
                <a:latin typeface="Impact" panose="020B0806030902050204" pitchFamily="34" charset="0"/>
                <a:ea typeface="黑体" panose="02010609060101010101" pitchFamily="49" charset="-122"/>
              </a:defRPr>
            </a:lvl7pPr>
            <a:lvl8pPr marL="3429000" indent="-228600" fontAlgn="base">
              <a:spcBef>
                <a:spcPct val="20000"/>
              </a:spcBef>
              <a:spcAft>
                <a:spcPct val="0"/>
              </a:spcAft>
              <a:buChar char="•"/>
              <a:defRPr kumimoji="1" sz="3200">
                <a:solidFill>
                  <a:schemeClr val="tx1"/>
                </a:solidFill>
                <a:latin typeface="Impact" panose="020B0806030902050204" pitchFamily="34" charset="0"/>
                <a:ea typeface="黑体" panose="02010609060101010101" pitchFamily="49" charset="-122"/>
              </a:defRPr>
            </a:lvl8pPr>
            <a:lvl9pPr marL="3886200" indent="-228600" fontAlgn="base">
              <a:spcBef>
                <a:spcPct val="20000"/>
              </a:spcBef>
              <a:spcAft>
                <a:spcPct val="0"/>
              </a:spcAft>
              <a:buChar char="•"/>
              <a:defRPr kumimoji="1" sz="3200">
                <a:solidFill>
                  <a:schemeClr val="tx1"/>
                </a:solidFill>
                <a:latin typeface="Impact" panose="020B0806030902050204" pitchFamily="34" charset="0"/>
                <a:ea typeface="黑体" panose="02010609060101010101" pitchFamily="49" charset="-122"/>
              </a:defRPr>
            </a:lvl9pPr>
          </a:lstStyle>
          <a:p>
            <a:pPr>
              <a:spcBef>
                <a:spcPct val="0"/>
              </a:spcBef>
              <a:buFontTx/>
              <a:buNone/>
            </a:pPr>
            <a:fld id="{6E1D1516-DF7D-4F94-B9C1-6FE6D369F791}" type="slidenum">
              <a:rPr kumimoji="0" lang="en-US" altLang="zh-CN" sz="1200">
                <a:latin typeface="Arial" panose="020B0604020202020204" pitchFamily="34" charset="0"/>
                <a:ea typeface="宋体" panose="02010600030101010101" pitchFamily="2" charset="-122"/>
              </a:rPr>
              <a:pPr>
                <a:spcBef>
                  <a:spcPct val="0"/>
                </a:spcBef>
                <a:buFontTx/>
                <a:buNone/>
              </a:pPr>
              <a:t>25</a:t>
            </a:fld>
            <a:endParaRPr kumimoji="0" lang="en-US" altLang="zh-CN" sz="12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740658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通信用电磁信号都采用周期信号</a:t>
            </a:r>
          </a:p>
        </p:txBody>
      </p:sp>
      <p:sp>
        <p:nvSpPr>
          <p:cNvPr id="4" name="灯片编号占位符 3"/>
          <p:cNvSpPr>
            <a:spLocks noGrp="1"/>
          </p:cNvSpPr>
          <p:nvPr>
            <p:ph type="sldNum" sz="quarter" idx="10"/>
          </p:nvPr>
        </p:nvSpPr>
        <p:spPr/>
        <p:txBody>
          <a:bodyPr/>
          <a:lstStyle/>
          <a:p>
            <a:pPr>
              <a:defRPr/>
            </a:pPr>
            <a:fld id="{46AB1B8B-9B3F-4576-B9AE-8AEED476C8A0}" type="slidenum">
              <a:rPr lang="zh-CN" altLang="en-US" smtClean="0"/>
              <a:t>27</a:t>
            </a:fld>
            <a:endParaRPr lang="zh-CN" altLang="en-US"/>
          </a:p>
        </p:txBody>
      </p:sp>
    </p:spTree>
    <p:extLst>
      <p:ext uri="{BB962C8B-B14F-4D97-AF65-F5344CB8AC3E}">
        <p14:creationId xmlns:p14="http://schemas.microsoft.com/office/powerpoint/2010/main" val="13650997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TextEdit="1"/>
          </p:cNvSpPr>
          <p:nvPr>
            <p:ph type="sldImg"/>
          </p:nvPr>
        </p:nvSpPr>
        <p:spPr bwMode="auto">
          <a:noFill/>
          <a:ln>
            <a:solidFill>
              <a:srgbClr val="000000"/>
            </a:solidFill>
            <a:miter lim="800000"/>
          </a:ln>
        </p:spPr>
      </p:sp>
      <p:sp>
        <p:nvSpPr>
          <p:cNvPr id="20482" name="备注占位符 2"/>
          <p:cNvSpPr>
            <a:spLocks noGrp="1"/>
          </p:cNvSpPr>
          <p:nvPr>
            <p:ph type="body" idx="1"/>
          </p:nvPr>
        </p:nvSpPr>
        <p:spPr bwMode="auto">
          <a:noFill/>
        </p:spPr>
        <p:txBody>
          <a:bodyPr wrap="square" numCol="1" anchor="t" anchorCtr="0" compatLnSpc="1"/>
          <a:lstStyle/>
          <a:p>
            <a:endParaRPr lang="zh-CN" altLang="en-US"/>
          </a:p>
        </p:txBody>
      </p:sp>
      <p:sp>
        <p:nvSpPr>
          <p:cNvPr id="4" name="灯片编号占位符 3"/>
          <p:cNvSpPr>
            <a:spLocks noGrp="1"/>
          </p:cNvSpPr>
          <p:nvPr>
            <p:ph type="sldNum" sz="quarter" idx="5"/>
          </p:nvPr>
        </p:nvSpPr>
        <p:spPr/>
        <p:txBody>
          <a:bodyPr/>
          <a:lstStyle/>
          <a:p>
            <a:pPr>
              <a:defRPr/>
            </a:pPr>
            <a:fld id="{19AC8306-BC15-4D5E-A9EA-A4288C98A5D8}" type="slidenum">
              <a:rPr lang="zh-CN" altLang="en-US" smtClean="0"/>
              <a:t>28</a:t>
            </a:fld>
            <a:endParaRPr lang="zh-CN" altLang="en-US"/>
          </a:p>
        </p:txBody>
      </p:sp>
    </p:spTree>
    <p:extLst>
      <p:ext uri="{BB962C8B-B14F-4D97-AF65-F5344CB8AC3E}">
        <p14:creationId xmlns:p14="http://schemas.microsoft.com/office/powerpoint/2010/main" val="3604543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TextEdit="1"/>
          </p:cNvSpPr>
          <p:nvPr>
            <p:ph type="sldImg"/>
          </p:nvPr>
        </p:nvSpPr>
        <p:spPr bwMode="auto">
          <a:noFill/>
          <a:ln>
            <a:solidFill>
              <a:srgbClr val="000000"/>
            </a:solidFill>
            <a:miter lim="800000"/>
          </a:ln>
        </p:spPr>
      </p:sp>
      <p:sp>
        <p:nvSpPr>
          <p:cNvPr id="20482" name="备注占位符 2"/>
          <p:cNvSpPr>
            <a:spLocks noGrp="1"/>
          </p:cNvSpPr>
          <p:nvPr>
            <p:ph type="body" idx="1"/>
          </p:nvPr>
        </p:nvSpPr>
        <p:spPr bwMode="auto">
          <a:noFill/>
        </p:spPr>
        <p:txBody>
          <a:bodyPr wrap="square" numCol="1" anchor="t" anchorCtr="0" compatLnSpc="1"/>
          <a:lstStyle/>
          <a:p>
            <a:endParaRPr lang="zh-CN" altLang="en-US"/>
          </a:p>
        </p:txBody>
      </p:sp>
      <p:sp>
        <p:nvSpPr>
          <p:cNvPr id="4" name="灯片编号占位符 3"/>
          <p:cNvSpPr>
            <a:spLocks noGrp="1"/>
          </p:cNvSpPr>
          <p:nvPr>
            <p:ph type="sldNum" sz="quarter" idx="5"/>
          </p:nvPr>
        </p:nvSpPr>
        <p:spPr/>
        <p:txBody>
          <a:bodyPr/>
          <a:lstStyle/>
          <a:p>
            <a:pPr>
              <a:defRPr/>
            </a:pPr>
            <a:fld id="{19AC8306-BC15-4D5E-A9EA-A4288C98A5D8}" type="slidenum">
              <a:rPr lang="zh-CN" altLang="en-US" smtClean="0"/>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a:extLst>
              <a:ext uri="{FF2B5EF4-FFF2-40B4-BE49-F238E27FC236}">
                <a16:creationId xmlns:a16="http://schemas.microsoft.com/office/drawing/2014/main" id="{D5BDD674-9423-404A-A846-245AF16FD62C}"/>
              </a:ext>
            </a:extLst>
          </p:cNvPr>
          <p:cNvSpPr>
            <a:spLocks noGrp="1" noRot="1" noChangeAspect="1"/>
          </p:cNvSpPr>
          <p:nvPr>
            <p:ph type="sldImg"/>
          </p:nvPr>
        </p:nvSpPr>
        <p:spPr>
          <a:ln/>
        </p:spPr>
      </p:sp>
      <p:sp>
        <p:nvSpPr>
          <p:cNvPr id="40962" name="备注占位符 2">
            <a:extLst>
              <a:ext uri="{FF2B5EF4-FFF2-40B4-BE49-F238E27FC236}">
                <a16:creationId xmlns:a16="http://schemas.microsoft.com/office/drawing/2014/main" id="{33DA8746-D6D6-4D61-BE4E-6FB6200D18C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Arial" panose="020B0604020202020204" pitchFamily="34" charset="0"/>
              </a:rPr>
              <a:t>由于发声的机制原因，我们的语音是多个频率信号的叠加</a:t>
            </a:r>
          </a:p>
        </p:txBody>
      </p:sp>
      <p:sp>
        <p:nvSpPr>
          <p:cNvPr id="40963" name="灯片编号占位符 3">
            <a:extLst>
              <a:ext uri="{FF2B5EF4-FFF2-40B4-BE49-F238E27FC236}">
                <a16:creationId xmlns:a16="http://schemas.microsoft.com/office/drawing/2014/main" id="{58455744-8AFA-47CC-8E20-DF623D5A4F1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Impact" panose="020B0806030902050204" pitchFamily="34" charset="0"/>
                <a:ea typeface="黑体" panose="02010609060101010101" pitchFamily="49" charset="-122"/>
              </a:defRPr>
            </a:lvl1pPr>
            <a:lvl2pPr marL="742950" indent="-285750">
              <a:spcBef>
                <a:spcPct val="20000"/>
              </a:spcBef>
              <a:buChar char="•"/>
              <a:defRPr kumimoji="1" sz="3200">
                <a:solidFill>
                  <a:schemeClr val="tx1"/>
                </a:solidFill>
                <a:latin typeface="Impact" panose="020B0806030902050204" pitchFamily="34" charset="0"/>
                <a:ea typeface="黑体" panose="02010609060101010101" pitchFamily="49" charset="-122"/>
              </a:defRPr>
            </a:lvl2pPr>
            <a:lvl3pPr marL="1143000" indent="-228600">
              <a:spcBef>
                <a:spcPct val="20000"/>
              </a:spcBef>
              <a:buChar char="•"/>
              <a:defRPr kumimoji="1" sz="3200">
                <a:solidFill>
                  <a:schemeClr val="tx1"/>
                </a:solidFill>
                <a:latin typeface="Impact" panose="020B0806030902050204" pitchFamily="34" charset="0"/>
                <a:ea typeface="黑体" panose="02010609060101010101" pitchFamily="49" charset="-122"/>
              </a:defRPr>
            </a:lvl3pPr>
            <a:lvl4pPr marL="1600200" indent="-228600">
              <a:spcBef>
                <a:spcPct val="20000"/>
              </a:spcBef>
              <a:buChar char="•"/>
              <a:defRPr kumimoji="1" sz="3200">
                <a:solidFill>
                  <a:schemeClr val="tx1"/>
                </a:solidFill>
                <a:latin typeface="Impact" panose="020B0806030902050204" pitchFamily="34" charset="0"/>
                <a:ea typeface="黑体" panose="02010609060101010101" pitchFamily="49" charset="-122"/>
              </a:defRPr>
            </a:lvl4pPr>
            <a:lvl5pPr marL="2057400" indent="-228600">
              <a:spcBef>
                <a:spcPct val="20000"/>
              </a:spcBef>
              <a:buChar char="•"/>
              <a:defRPr kumimoji="1" sz="3200">
                <a:solidFill>
                  <a:schemeClr val="tx1"/>
                </a:solidFill>
                <a:latin typeface="Impact" panose="020B0806030902050204" pitchFamily="34" charset="0"/>
                <a:ea typeface="黑体" panose="02010609060101010101" pitchFamily="49" charset="-122"/>
              </a:defRPr>
            </a:lvl5pPr>
            <a:lvl6pPr marL="2514600" indent="-228600" fontAlgn="base">
              <a:spcBef>
                <a:spcPct val="20000"/>
              </a:spcBef>
              <a:spcAft>
                <a:spcPct val="0"/>
              </a:spcAft>
              <a:buChar char="•"/>
              <a:defRPr kumimoji="1" sz="3200">
                <a:solidFill>
                  <a:schemeClr val="tx1"/>
                </a:solidFill>
                <a:latin typeface="Impact" panose="020B0806030902050204" pitchFamily="34" charset="0"/>
                <a:ea typeface="黑体" panose="02010609060101010101" pitchFamily="49" charset="-122"/>
              </a:defRPr>
            </a:lvl6pPr>
            <a:lvl7pPr marL="2971800" indent="-228600" fontAlgn="base">
              <a:spcBef>
                <a:spcPct val="20000"/>
              </a:spcBef>
              <a:spcAft>
                <a:spcPct val="0"/>
              </a:spcAft>
              <a:buChar char="•"/>
              <a:defRPr kumimoji="1" sz="3200">
                <a:solidFill>
                  <a:schemeClr val="tx1"/>
                </a:solidFill>
                <a:latin typeface="Impact" panose="020B0806030902050204" pitchFamily="34" charset="0"/>
                <a:ea typeface="黑体" panose="02010609060101010101" pitchFamily="49" charset="-122"/>
              </a:defRPr>
            </a:lvl7pPr>
            <a:lvl8pPr marL="3429000" indent="-228600" fontAlgn="base">
              <a:spcBef>
                <a:spcPct val="20000"/>
              </a:spcBef>
              <a:spcAft>
                <a:spcPct val="0"/>
              </a:spcAft>
              <a:buChar char="•"/>
              <a:defRPr kumimoji="1" sz="3200">
                <a:solidFill>
                  <a:schemeClr val="tx1"/>
                </a:solidFill>
                <a:latin typeface="Impact" panose="020B0806030902050204" pitchFamily="34" charset="0"/>
                <a:ea typeface="黑体" panose="02010609060101010101" pitchFamily="49" charset="-122"/>
              </a:defRPr>
            </a:lvl8pPr>
            <a:lvl9pPr marL="3886200" indent="-228600" fontAlgn="base">
              <a:spcBef>
                <a:spcPct val="20000"/>
              </a:spcBef>
              <a:spcAft>
                <a:spcPct val="0"/>
              </a:spcAft>
              <a:buChar char="•"/>
              <a:defRPr kumimoji="1" sz="3200">
                <a:solidFill>
                  <a:schemeClr val="tx1"/>
                </a:solidFill>
                <a:latin typeface="Impact" panose="020B0806030902050204" pitchFamily="34" charset="0"/>
                <a:ea typeface="黑体" panose="02010609060101010101" pitchFamily="49" charset="-122"/>
              </a:defRPr>
            </a:lvl9pPr>
          </a:lstStyle>
          <a:p>
            <a:pPr>
              <a:spcBef>
                <a:spcPct val="0"/>
              </a:spcBef>
              <a:buFontTx/>
              <a:buNone/>
            </a:pPr>
            <a:fld id="{71A1474E-54E3-4AAF-BDE9-B8AD7B856ACC}" type="slidenum">
              <a:rPr kumimoji="0" lang="en-US" altLang="zh-CN" sz="1200">
                <a:latin typeface="Arial" panose="020B0604020202020204" pitchFamily="34" charset="0"/>
                <a:ea typeface="宋体" panose="02010600030101010101" pitchFamily="2" charset="-122"/>
              </a:rPr>
              <a:pPr>
                <a:spcBef>
                  <a:spcPct val="0"/>
                </a:spcBef>
                <a:buFontTx/>
                <a:buNone/>
              </a:pPr>
              <a:t>29</a:t>
            </a:fld>
            <a:endParaRPr kumimoji="0" lang="en-US" altLang="zh-CN" sz="12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196113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清音与浊音的频率成分对比</a:t>
            </a:r>
          </a:p>
        </p:txBody>
      </p:sp>
      <p:sp>
        <p:nvSpPr>
          <p:cNvPr id="4" name="灯片编号占位符 3"/>
          <p:cNvSpPr>
            <a:spLocks noGrp="1"/>
          </p:cNvSpPr>
          <p:nvPr>
            <p:ph type="sldNum" sz="quarter" idx="10"/>
          </p:nvPr>
        </p:nvSpPr>
        <p:spPr/>
        <p:txBody>
          <a:bodyPr/>
          <a:lstStyle/>
          <a:p>
            <a:pPr>
              <a:defRPr/>
            </a:pPr>
            <a:fld id="{46AB1B8B-9B3F-4576-B9AE-8AEED476C8A0}" type="slidenum">
              <a:rPr lang="zh-CN" altLang="en-US" smtClean="0"/>
              <a:t>30</a:t>
            </a:fld>
            <a:endParaRPr lang="zh-CN" altLang="en-US"/>
          </a:p>
        </p:txBody>
      </p:sp>
    </p:spTree>
    <p:extLst>
      <p:ext uri="{BB962C8B-B14F-4D97-AF65-F5344CB8AC3E}">
        <p14:creationId xmlns:p14="http://schemas.microsoft.com/office/powerpoint/2010/main" val="12670596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无线通信是通过电磁波信号传递信息，同样也包含多个频率成分，载波</a:t>
            </a:r>
            <a:r>
              <a:rPr lang="en-US" altLang="zh-CN" dirty="0"/>
              <a:t>(</a:t>
            </a:r>
            <a:r>
              <a:rPr lang="zh-CN" altLang="en-US" dirty="0"/>
              <a:t>基音</a:t>
            </a:r>
            <a:r>
              <a:rPr lang="en-US" altLang="zh-CN" dirty="0"/>
              <a:t>)</a:t>
            </a:r>
            <a:r>
              <a:rPr lang="zh-CN" altLang="en-US" dirty="0"/>
              <a:t>频率，信息</a:t>
            </a:r>
            <a:r>
              <a:rPr lang="en-US" altLang="zh-CN" dirty="0"/>
              <a:t>(</a:t>
            </a:r>
            <a:r>
              <a:rPr lang="zh-CN" altLang="en-US" dirty="0"/>
              <a:t>音节</a:t>
            </a:r>
            <a:r>
              <a:rPr lang="en-US" altLang="zh-CN" dirty="0"/>
              <a:t>)</a:t>
            </a:r>
            <a:r>
              <a:rPr lang="zh-CN" altLang="en-US" dirty="0"/>
              <a:t>频率</a:t>
            </a:r>
          </a:p>
        </p:txBody>
      </p:sp>
      <p:sp>
        <p:nvSpPr>
          <p:cNvPr id="4" name="灯片编号占位符 3"/>
          <p:cNvSpPr>
            <a:spLocks noGrp="1"/>
          </p:cNvSpPr>
          <p:nvPr>
            <p:ph type="sldNum" sz="quarter" idx="10"/>
          </p:nvPr>
        </p:nvSpPr>
        <p:spPr/>
        <p:txBody>
          <a:bodyPr/>
          <a:lstStyle/>
          <a:p>
            <a:pPr>
              <a:defRPr/>
            </a:pPr>
            <a:fld id="{46AB1B8B-9B3F-4576-B9AE-8AEED476C8A0}" type="slidenum">
              <a:rPr lang="zh-CN" altLang="en-US" smtClean="0"/>
              <a:t>31</a:t>
            </a:fld>
            <a:endParaRPr lang="zh-CN" altLang="en-US"/>
          </a:p>
        </p:txBody>
      </p:sp>
    </p:spTree>
    <p:extLst>
      <p:ext uri="{BB962C8B-B14F-4D97-AF65-F5344CB8AC3E}">
        <p14:creationId xmlns:p14="http://schemas.microsoft.com/office/powerpoint/2010/main" val="314374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通过函数式描述已知信号的成分</a:t>
            </a:r>
          </a:p>
        </p:txBody>
      </p:sp>
      <p:sp>
        <p:nvSpPr>
          <p:cNvPr id="4" name="灯片编号占位符 3"/>
          <p:cNvSpPr>
            <a:spLocks noGrp="1"/>
          </p:cNvSpPr>
          <p:nvPr>
            <p:ph type="sldNum" sz="quarter" idx="10"/>
          </p:nvPr>
        </p:nvSpPr>
        <p:spPr/>
        <p:txBody>
          <a:bodyPr/>
          <a:lstStyle/>
          <a:p>
            <a:pPr>
              <a:defRPr/>
            </a:pPr>
            <a:fld id="{46AB1B8B-9B3F-4576-B9AE-8AEED476C8A0}" type="slidenum">
              <a:rPr lang="zh-CN" altLang="en-US" smtClean="0"/>
              <a:t>32</a:t>
            </a:fld>
            <a:endParaRPr lang="zh-CN" altLang="en-US"/>
          </a:p>
        </p:txBody>
      </p:sp>
    </p:spTree>
    <p:extLst>
      <p:ext uri="{BB962C8B-B14F-4D97-AF65-F5344CB8AC3E}">
        <p14:creationId xmlns:p14="http://schemas.microsoft.com/office/powerpoint/2010/main" val="1263403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通过滤波器观察未知信号的频率成分，一个矩形波信号经过滤波器后变为非矩形波信号</a:t>
            </a:r>
          </a:p>
        </p:txBody>
      </p:sp>
      <p:sp>
        <p:nvSpPr>
          <p:cNvPr id="4" name="灯片编号占位符 3"/>
          <p:cNvSpPr>
            <a:spLocks noGrp="1"/>
          </p:cNvSpPr>
          <p:nvPr>
            <p:ph type="sldNum" sz="quarter" idx="10"/>
          </p:nvPr>
        </p:nvSpPr>
        <p:spPr/>
        <p:txBody>
          <a:bodyPr/>
          <a:lstStyle/>
          <a:p>
            <a:pPr>
              <a:defRPr/>
            </a:pPr>
            <a:fld id="{46AB1B8B-9B3F-4576-B9AE-8AEED476C8A0}" type="slidenum">
              <a:rPr lang="zh-CN" altLang="en-US" smtClean="0"/>
              <a:t>33</a:t>
            </a:fld>
            <a:endParaRPr lang="zh-CN" altLang="en-US"/>
          </a:p>
        </p:txBody>
      </p:sp>
    </p:spTree>
    <p:extLst>
      <p:ext uri="{BB962C8B-B14F-4D97-AF65-F5344CB8AC3E}">
        <p14:creationId xmlns:p14="http://schemas.microsoft.com/office/powerpoint/2010/main" val="3265825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TextEdit="1"/>
          </p:cNvSpPr>
          <p:nvPr>
            <p:ph type="sldImg"/>
          </p:nvPr>
        </p:nvSpPr>
        <p:spPr bwMode="auto">
          <a:noFill/>
          <a:ln>
            <a:solidFill>
              <a:srgbClr val="000000"/>
            </a:solidFill>
            <a:miter lim="800000"/>
          </a:ln>
        </p:spPr>
      </p:sp>
      <p:sp>
        <p:nvSpPr>
          <p:cNvPr id="20482" name="备注占位符 2"/>
          <p:cNvSpPr>
            <a:spLocks noGrp="1"/>
          </p:cNvSpPr>
          <p:nvPr>
            <p:ph type="body" idx="1"/>
          </p:nvPr>
        </p:nvSpPr>
        <p:spPr bwMode="auto">
          <a:noFill/>
        </p:spPr>
        <p:txBody>
          <a:bodyPr wrap="square" numCol="1" anchor="t" anchorCtr="0" compatLnSpc="1"/>
          <a:lstStyle/>
          <a:p>
            <a:endParaRPr lang="zh-CN" altLang="en-US"/>
          </a:p>
        </p:txBody>
      </p:sp>
      <p:sp>
        <p:nvSpPr>
          <p:cNvPr id="4" name="灯片编号占位符 3"/>
          <p:cNvSpPr>
            <a:spLocks noGrp="1"/>
          </p:cNvSpPr>
          <p:nvPr>
            <p:ph type="sldNum" sz="quarter" idx="5"/>
          </p:nvPr>
        </p:nvSpPr>
        <p:spPr/>
        <p:txBody>
          <a:bodyPr/>
          <a:lstStyle/>
          <a:p>
            <a:pPr>
              <a:defRPr/>
            </a:pPr>
            <a:fld id="{19AC8306-BC15-4D5E-A9EA-A4288C98A5D8}" type="slidenum">
              <a:rPr lang="zh-CN" altLang="en-US" smtClean="0"/>
              <a:t>40</a:t>
            </a:fld>
            <a:endParaRPr lang="zh-CN" altLang="en-US"/>
          </a:p>
        </p:txBody>
      </p:sp>
    </p:spTree>
    <p:extLst>
      <p:ext uri="{BB962C8B-B14F-4D97-AF65-F5344CB8AC3E}">
        <p14:creationId xmlns:p14="http://schemas.microsoft.com/office/powerpoint/2010/main" val="16573494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幻灯片图像占位符 277505"/>
          <p:cNvSpPr>
            <a:spLocks noGrp="1" noRot="1" noChangeAspect="1" noTextEdit="1"/>
          </p:cNvSpPr>
          <p:nvPr>
            <p:ph type="sldImg"/>
          </p:nvPr>
        </p:nvSpPr>
        <p:spPr/>
      </p:sp>
      <p:sp>
        <p:nvSpPr>
          <p:cNvPr id="277507" name="文本占位符 277506"/>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44</a:t>
            </a:fld>
            <a:endParaRPr lang="zh-CN" sz="900" i="1"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幻灯片图像占位符 278529"/>
          <p:cNvSpPr>
            <a:spLocks noGrp="1" noRot="1" noChangeAspect="1" noTextEdit="1"/>
          </p:cNvSpPr>
          <p:nvPr>
            <p:ph type="sldImg"/>
          </p:nvPr>
        </p:nvSpPr>
        <p:spPr/>
      </p:sp>
      <p:sp>
        <p:nvSpPr>
          <p:cNvPr id="278531" name="文本占位符 278530"/>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45</a:t>
            </a:fld>
            <a:endParaRPr lang="zh-CN" sz="900" i="1"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幻灯片图像占位符 279553"/>
          <p:cNvSpPr>
            <a:spLocks noGrp="1" noRot="1" noChangeAspect="1" noTextEdit="1"/>
          </p:cNvSpPr>
          <p:nvPr>
            <p:ph type="sldImg"/>
          </p:nvPr>
        </p:nvSpPr>
        <p:spPr/>
      </p:sp>
      <p:sp>
        <p:nvSpPr>
          <p:cNvPr id="279555" name="文本占位符 279554"/>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48</a:t>
            </a:fld>
            <a:endParaRPr lang="zh-CN" sz="900" i="1"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幻灯片图像占位符 280577"/>
          <p:cNvSpPr>
            <a:spLocks noGrp="1" noRot="1" noChangeAspect="1" noTextEdit="1"/>
          </p:cNvSpPr>
          <p:nvPr>
            <p:ph type="sldImg"/>
          </p:nvPr>
        </p:nvSpPr>
        <p:spPr/>
      </p:sp>
      <p:sp>
        <p:nvSpPr>
          <p:cNvPr id="280579" name="文本占位符 280578"/>
          <p:cNvSpPr>
            <a:spLocks noGrp="1"/>
          </p:cNvSpPr>
          <p:nvPr>
            <p:ph type="body" idx="1"/>
          </p:nvPr>
        </p:nvSpPr>
        <p:spPr/>
        <p:txBody>
          <a:bodyPr lIns="81431" tIns="40716" rIns="81431" bIns="40716"/>
          <a:lstStyle/>
          <a:p>
            <a:pPr lvl="0"/>
            <a:r>
              <a:rPr lang="zh-CN" altLang="en-US" dirty="0"/>
              <a:t>模拟信号和数字信号都需要中继放大</a:t>
            </a:r>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53</a:t>
            </a:fld>
            <a:endParaRPr lang="zh-CN" sz="900" i="1"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当按下莫尔斯电键时，变压器的次级线圈电流被一个与电铃相似的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继续器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周期性地通断，每一次断流都在次级线圈内产生一个很高的感应电压，接在次级上的两个小球之间会产生电火花，通过发射天线向周围空间发射电磁波。</a:t>
            </a:r>
            <a:endParaRPr lang="zh-CN" altLang="en-US" dirty="0"/>
          </a:p>
        </p:txBody>
      </p:sp>
      <p:sp>
        <p:nvSpPr>
          <p:cNvPr id="4" name="灯片编号占位符 3"/>
          <p:cNvSpPr>
            <a:spLocks noGrp="1"/>
          </p:cNvSpPr>
          <p:nvPr>
            <p:ph type="sldNum" sz="quarter" idx="5"/>
          </p:nvPr>
        </p:nvSpPr>
        <p:spPr/>
        <p:txBody>
          <a:bodyPr/>
          <a:lstStyle/>
          <a:p>
            <a:pPr>
              <a:defRPr/>
            </a:pPr>
            <a:fld id="{46AB1B8B-9B3F-4576-B9AE-8AEED476C8A0}" type="slidenum">
              <a:rPr lang="zh-CN" altLang="en-US" smtClean="0"/>
              <a:t>5</a:t>
            </a:fld>
            <a:endParaRPr lang="zh-CN" altLang="en-US"/>
          </a:p>
        </p:txBody>
      </p:sp>
    </p:spTree>
    <p:extLst>
      <p:ext uri="{BB962C8B-B14F-4D97-AF65-F5344CB8AC3E}">
        <p14:creationId xmlns:p14="http://schemas.microsoft.com/office/powerpoint/2010/main" val="32995157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TextEdit="1"/>
          </p:cNvSpPr>
          <p:nvPr>
            <p:ph type="sldImg"/>
          </p:nvPr>
        </p:nvSpPr>
        <p:spPr bwMode="auto">
          <a:noFill/>
          <a:ln>
            <a:solidFill>
              <a:srgbClr val="000000"/>
            </a:solidFill>
            <a:miter lim="800000"/>
          </a:ln>
        </p:spPr>
      </p:sp>
      <p:sp>
        <p:nvSpPr>
          <p:cNvPr id="20482" name="备注占位符 2"/>
          <p:cNvSpPr>
            <a:spLocks noGrp="1"/>
          </p:cNvSpPr>
          <p:nvPr>
            <p:ph type="body" idx="1"/>
          </p:nvPr>
        </p:nvSpPr>
        <p:spPr bwMode="auto">
          <a:noFill/>
        </p:spPr>
        <p:txBody>
          <a:bodyPr wrap="square" numCol="1" anchor="t" anchorCtr="0" compatLnSpc="1"/>
          <a:lstStyle/>
          <a:p>
            <a:endParaRPr lang="zh-CN" altLang="en-US"/>
          </a:p>
        </p:txBody>
      </p:sp>
      <p:sp>
        <p:nvSpPr>
          <p:cNvPr id="4" name="灯片编号占位符 3"/>
          <p:cNvSpPr>
            <a:spLocks noGrp="1"/>
          </p:cNvSpPr>
          <p:nvPr>
            <p:ph type="sldNum" sz="quarter" idx="5"/>
          </p:nvPr>
        </p:nvSpPr>
        <p:spPr/>
        <p:txBody>
          <a:bodyPr/>
          <a:lstStyle/>
          <a:p>
            <a:pPr>
              <a:defRPr/>
            </a:pPr>
            <a:fld id="{19AC8306-BC15-4D5E-A9EA-A4288C98A5D8}" type="slidenum">
              <a:rPr lang="zh-CN" altLang="en-US" smtClean="0"/>
              <a:t>54</a:t>
            </a:fld>
            <a:endParaRPr lang="zh-CN" altLang="en-US"/>
          </a:p>
        </p:txBody>
      </p:sp>
    </p:spTree>
    <p:extLst>
      <p:ext uri="{BB962C8B-B14F-4D97-AF65-F5344CB8AC3E}">
        <p14:creationId xmlns:p14="http://schemas.microsoft.com/office/powerpoint/2010/main" val="37781798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幻灯片图像占位符 281601"/>
          <p:cNvSpPr>
            <a:spLocks noGrp="1" noRot="1" noChangeAspect="1" noTextEdit="1"/>
          </p:cNvSpPr>
          <p:nvPr>
            <p:ph type="sldImg"/>
          </p:nvPr>
        </p:nvSpPr>
        <p:spPr/>
      </p:sp>
      <p:sp>
        <p:nvSpPr>
          <p:cNvPr id="281603" name="文本占位符 281602"/>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55</a:t>
            </a:fld>
            <a:endParaRPr lang="zh-CN" sz="900" i="1"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幻灯片图像占位符 281601"/>
          <p:cNvSpPr>
            <a:spLocks noGrp="1" noRot="1" noChangeAspect="1" noTextEdit="1"/>
          </p:cNvSpPr>
          <p:nvPr>
            <p:ph type="sldImg"/>
          </p:nvPr>
        </p:nvSpPr>
        <p:spPr/>
      </p:sp>
      <p:sp>
        <p:nvSpPr>
          <p:cNvPr id="281603" name="文本占位符 281602"/>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56</a:t>
            </a:fld>
            <a:endParaRPr lang="zh-CN" sz="900" i="1" dirty="0"/>
          </a:p>
        </p:txBody>
      </p:sp>
    </p:spTree>
    <p:extLst>
      <p:ext uri="{BB962C8B-B14F-4D97-AF65-F5344CB8AC3E}">
        <p14:creationId xmlns:p14="http://schemas.microsoft.com/office/powerpoint/2010/main" val="6447683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幻灯片图像占位符 282625"/>
          <p:cNvSpPr>
            <a:spLocks noGrp="1" noRot="1" noChangeAspect="1" noTextEdit="1"/>
          </p:cNvSpPr>
          <p:nvPr>
            <p:ph type="sldImg"/>
          </p:nvPr>
        </p:nvSpPr>
        <p:spPr/>
      </p:sp>
      <p:sp>
        <p:nvSpPr>
          <p:cNvPr id="282627" name="文本占位符 282626"/>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57</a:t>
            </a:fld>
            <a:endParaRPr lang="zh-CN" sz="900" i="1"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幻灯片图像占位符 283649"/>
          <p:cNvSpPr>
            <a:spLocks noGrp="1" noRot="1" noChangeAspect="1" noTextEdit="1"/>
          </p:cNvSpPr>
          <p:nvPr>
            <p:ph type="sldImg"/>
          </p:nvPr>
        </p:nvSpPr>
        <p:spPr/>
      </p:sp>
      <p:sp>
        <p:nvSpPr>
          <p:cNvPr id="283651" name="文本占位符 283650"/>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58</a:t>
            </a:fld>
            <a:endParaRPr lang="zh-CN" sz="900" i="1"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幻灯片图像占位符 284673"/>
          <p:cNvSpPr>
            <a:spLocks noGrp="1" noRot="1" noChangeAspect="1" noTextEdit="1"/>
          </p:cNvSpPr>
          <p:nvPr>
            <p:ph type="sldImg"/>
          </p:nvPr>
        </p:nvSpPr>
        <p:spPr/>
      </p:sp>
      <p:sp>
        <p:nvSpPr>
          <p:cNvPr id="284675" name="文本占位符 284674"/>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59</a:t>
            </a:fld>
            <a:endParaRPr lang="zh-CN" sz="900" i="1"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幻灯片图像占位符 285697"/>
          <p:cNvSpPr>
            <a:spLocks noGrp="1" noRot="1" noChangeAspect="1" noTextEdit="1"/>
          </p:cNvSpPr>
          <p:nvPr>
            <p:ph type="sldImg"/>
          </p:nvPr>
        </p:nvSpPr>
        <p:spPr/>
      </p:sp>
      <p:sp>
        <p:nvSpPr>
          <p:cNvPr id="285699" name="文本占位符 285698"/>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60</a:t>
            </a:fld>
            <a:endParaRPr lang="zh-CN" sz="900" i="1"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幻灯片图像占位符 286721"/>
          <p:cNvSpPr>
            <a:spLocks noGrp="1" noRot="1" noChangeAspect="1" noTextEdit="1"/>
          </p:cNvSpPr>
          <p:nvPr>
            <p:ph type="sldImg"/>
          </p:nvPr>
        </p:nvSpPr>
        <p:spPr/>
      </p:sp>
      <p:sp>
        <p:nvSpPr>
          <p:cNvPr id="286723" name="文本占位符 286722"/>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61</a:t>
            </a:fld>
            <a:endParaRPr lang="zh-CN" sz="900" i="1"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幻灯片图像占位符 290817"/>
          <p:cNvSpPr>
            <a:spLocks noGrp="1" noRot="1" noChangeAspect="1" noTextEdit="1"/>
          </p:cNvSpPr>
          <p:nvPr>
            <p:ph type="sldImg"/>
          </p:nvPr>
        </p:nvSpPr>
        <p:spPr/>
      </p:sp>
      <p:sp>
        <p:nvSpPr>
          <p:cNvPr id="290819" name="文本占位符 290818"/>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62</a:t>
            </a:fld>
            <a:endParaRPr lang="zh-CN" sz="900" i="1"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幻灯片图像占位符 287745"/>
          <p:cNvSpPr>
            <a:spLocks noGrp="1" noRot="1" noChangeAspect="1" noTextEdit="1"/>
          </p:cNvSpPr>
          <p:nvPr>
            <p:ph type="sldImg"/>
          </p:nvPr>
        </p:nvSpPr>
        <p:spPr/>
      </p:sp>
      <p:sp>
        <p:nvSpPr>
          <p:cNvPr id="287747" name="文本占位符 287746"/>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63</a:t>
            </a:fld>
            <a:endParaRPr lang="zh-CN" sz="900" i="1"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动画演示了</a:t>
            </a:r>
            <a:r>
              <a:rPr lang="en-US" altLang="zh-CN" dirty="0"/>
              <a:t>LC</a:t>
            </a:r>
            <a:r>
              <a:rPr lang="zh-CN" altLang="en-US" dirty="0"/>
              <a:t>电路（无电阻的</a:t>
            </a:r>
            <a:r>
              <a:rPr lang="en-US" altLang="zh-CN" dirty="0"/>
              <a:t>RLC</a:t>
            </a:r>
            <a:r>
              <a:rPr lang="zh-CN" altLang="en-US" dirty="0"/>
              <a:t>电路）的工作。电荷在电容器极板和电感之间来回传递。能量在电容器的电场 </a:t>
            </a:r>
            <a:r>
              <a:rPr lang="en-US" altLang="zh-CN" dirty="0"/>
              <a:t>(E) </a:t>
            </a:r>
            <a:r>
              <a:rPr lang="zh-CN" altLang="en-US" dirty="0"/>
              <a:t>和电感的磁场 </a:t>
            </a:r>
            <a:r>
              <a:rPr lang="en-US" altLang="zh-CN" dirty="0"/>
              <a:t>(B) </a:t>
            </a:r>
            <a:r>
              <a:rPr lang="zh-CN" altLang="en-US" dirty="0"/>
              <a:t>之间来回振荡。</a:t>
            </a:r>
          </a:p>
        </p:txBody>
      </p:sp>
      <p:sp>
        <p:nvSpPr>
          <p:cNvPr id="4" name="灯片编号占位符 3"/>
          <p:cNvSpPr>
            <a:spLocks noGrp="1"/>
          </p:cNvSpPr>
          <p:nvPr>
            <p:ph type="sldNum" sz="quarter" idx="5"/>
          </p:nvPr>
        </p:nvSpPr>
        <p:spPr/>
        <p:txBody>
          <a:bodyPr/>
          <a:lstStyle/>
          <a:p>
            <a:pPr>
              <a:defRPr/>
            </a:pPr>
            <a:fld id="{46AB1B8B-9B3F-4576-B9AE-8AEED476C8A0}" type="slidenum">
              <a:rPr lang="zh-CN" altLang="en-US" smtClean="0"/>
              <a:t>6</a:t>
            </a:fld>
            <a:endParaRPr lang="zh-CN" altLang="en-US"/>
          </a:p>
        </p:txBody>
      </p:sp>
    </p:spTree>
    <p:extLst>
      <p:ext uri="{BB962C8B-B14F-4D97-AF65-F5344CB8AC3E}">
        <p14:creationId xmlns:p14="http://schemas.microsoft.com/office/powerpoint/2010/main" val="38411005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幻灯片图像占位符 288769"/>
          <p:cNvSpPr>
            <a:spLocks noGrp="1" noRot="1" noChangeAspect="1" noTextEdit="1"/>
          </p:cNvSpPr>
          <p:nvPr>
            <p:ph type="sldImg"/>
          </p:nvPr>
        </p:nvSpPr>
        <p:spPr/>
      </p:sp>
      <p:sp>
        <p:nvSpPr>
          <p:cNvPr id="288771" name="文本占位符 288770"/>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64</a:t>
            </a:fld>
            <a:endParaRPr lang="zh-CN" sz="900" i="1"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幻灯片图像占位符 289793"/>
          <p:cNvSpPr>
            <a:spLocks noGrp="1" noRot="1" noChangeAspect="1" noTextEdit="1"/>
          </p:cNvSpPr>
          <p:nvPr>
            <p:ph type="sldImg"/>
          </p:nvPr>
        </p:nvSpPr>
        <p:spPr/>
      </p:sp>
      <p:sp>
        <p:nvSpPr>
          <p:cNvPr id="289795" name="文本占位符 289794"/>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65</a:t>
            </a:fld>
            <a:endParaRPr lang="zh-CN" sz="900" i="1"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幻灯片图像占位符 291841"/>
          <p:cNvSpPr>
            <a:spLocks noGrp="1" noRot="1" noChangeAspect="1" noTextEdit="1"/>
          </p:cNvSpPr>
          <p:nvPr>
            <p:ph type="sldImg"/>
          </p:nvPr>
        </p:nvSpPr>
        <p:spPr/>
      </p:sp>
      <p:sp>
        <p:nvSpPr>
          <p:cNvPr id="291843" name="文本占位符 291842"/>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67</a:t>
            </a:fld>
            <a:endParaRPr lang="zh-CN" sz="900" i="1"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幻灯片图像占位符 291841"/>
          <p:cNvSpPr>
            <a:spLocks noGrp="1" noRot="1" noChangeAspect="1" noTextEdit="1"/>
          </p:cNvSpPr>
          <p:nvPr>
            <p:ph type="sldImg"/>
          </p:nvPr>
        </p:nvSpPr>
        <p:spPr/>
      </p:sp>
      <p:sp>
        <p:nvSpPr>
          <p:cNvPr id="291843" name="文本占位符 291842"/>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68</a:t>
            </a:fld>
            <a:endParaRPr lang="zh-CN" sz="900" i="1" dirty="0"/>
          </a:p>
        </p:txBody>
      </p:sp>
    </p:spTree>
    <p:extLst>
      <p:ext uri="{BB962C8B-B14F-4D97-AF65-F5344CB8AC3E}">
        <p14:creationId xmlns:p14="http://schemas.microsoft.com/office/powerpoint/2010/main" val="25800127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幻灯片图像占位符 294913"/>
          <p:cNvSpPr>
            <a:spLocks noGrp="1" noRot="1" noChangeAspect="1" noTextEdit="1"/>
          </p:cNvSpPr>
          <p:nvPr>
            <p:ph type="sldImg"/>
          </p:nvPr>
        </p:nvSpPr>
        <p:spPr/>
      </p:sp>
      <p:sp>
        <p:nvSpPr>
          <p:cNvPr id="294915" name="文本占位符 294914"/>
          <p:cNvSpPr>
            <a:spLocks noGrp="1"/>
          </p:cNvSpPr>
          <p:nvPr>
            <p:ph type="body" idx="1"/>
          </p:nvPr>
        </p:nvSpPr>
        <p:spPr/>
        <p:txBody>
          <a:bodyPr lIns="81431" tIns="40716" rIns="81431" bIns="40716"/>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chemeClr val="tx2"/>
                </a:solidFill>
                <a:latin typeface="Arial" panose="020B0604020202020204" pitchFamily="34" charset="0"/>
              </a:rPr>
              <a:t>公式说明数据传输率随信号编码级数增加而增加。</a:t>
            </a:r>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69</a:t>
            </a:fld>
            <a:endParaRPr lang="zh-CN" sz="900" i="1"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TextEdit="1"/>
          </p:cNvSpPr>
          <p:nvPr>
            <p:ph type="sldImg"/>
          </p:nvPr>
        </p:nvSpPr>
        <p:spPr bwMode="auto">
          <a:noFill/>
          <a:ln>
            <a:solidFill>
              <a:srgbClr val="000000"/>
            </a:solidFill>
            <a:miter lim="800000"/>
          </a:ln>
        </p:spPr>
      </p:sp>
      <p:sp>
        <p:nvSpPr>
          <p:cNvPr id="20482" name="备注占位符 2"/>
          <p:cNvSpPr>
            <a:spLocks noGrp="1"/>
          </p:cNvSpPr>
          <p:nvPr>
            <p:ph type="body" idx="1"/>
          </p:nvPr>
        </p:nvSpPr>
        <p:spPr bwMode="auto">
          <a:noFill/>
        </p:spPr>
        <p:txBody>
          <a:bodyPr wrap="square" numCol="1" anchor="t" anchorCtr="0" compatLnSpc="1"/>
          <a:lstStyle/>
          <a:p>
            <a:endParaRPr lang="zh-CN" altLang="en-US"/>
          </a:p>
        </p:txBody>
      </p:sp>
      <p:sp>
        <p:nvSpPr>
          <p:cNvPr id="4" name="灯片编号占位符 3"/>
          <p:cNvSpPr>
            <a:spLocks noGrp="1"/>
          </p:cNvSpPr>
          <p:nvPr>
            <p:ph type="sldNum" sz="quarter" idx="5"/>
          </p:nvPr>
        </p:nvSpPr>
        <p:spPr/>
        <p:txBody>
          <a:bodyPr/>
          <a:lstStyle/>
          <a:p>
            <a:pPr>
              <a:defRPr/>
            </a:pPr>
            <a:fld id="{19AC8306-BC15-4D5E-A9EA-A4288C98A5D8}" type="slidenum">
              <a:rPr lang="zh-CN" altLang="en-US" smtClean="0"/>
              <a:t>72</a:t>
            </a:fld>
            <a:endParaRPr lang="zh-CN" altLang="en-US"/>
          </a:p>
        </p:txBody>
      </p:sp>
    </p:spTree>
    <p:extLst>
      <p:ext uri="{BB962C8B-B14F-4D97-AF65-F5344CB8AC3E}">
        <p14:creationId xmlns:p14="http://schemas.microsoft.com/office/powerpoint/2010/main" val="30295063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能量信号，功率信号？</a:t>
            </a:r>
          </a:p>
        </p:txBody>
      </p:sp>
      <p:sp>
        <p:nvSpPr>
          <p:cNvPr id="4" name="灯片编号占位符 3"/>
          <p:cNvSpPr>
            <a:spLocks noGrp="1"/>
          </p:cNvSpPr>
          <p:nvPr>
            <p:ph type="sldNum" sz="quarter" idx="10"/>
          </p:nvPr>
        </p:nvSpPr>
        <p:spPr/>
        <p:txBody>
          <a:bodyPr/>
          <a:lstStyle/>
          <a:p>
            <a:pPr>
              <a:defRPr/>
            </a:pPr>
            <a:fld id="{46AB1B8B-9B3F-4576-B9AE-8AEED476C8A0}" type="slidenum">
              <a:rPr lang="zh-CN" altLang="en-US" smtClean="0"/>
              <a:t>75</a:t>
            </a:fld>
            <a:endParaRPr lang="zh-CN" altLang="en-US"/>
          </a:p>
        </p:txBody>
      </p:sp>
    </p:spTree>
    <p:extLst>
      <p:ext uri="{BB962C8B-B14F-4D97-AF65-F5344CB8AC3E}">
        <p14:creationId xmlns:p14="http://schemas.microsoft.com/office/powerpoint/2010/main" val="36015113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幻灯片图像占位符 293889"/>
          <p:cNvSpPr>
            <a:spLocks noGrp="1" noRot="1" noChangeAspect="1" noTextEdit="1"/>
          </p:cNvSpPr>
          <p:nvPr>
            <p:ph type="sldImg"/>
          </p:nvPr>
        </p:nvSpPr>
        <p:spPr/>
      </p:sp>
      <p:sp>
        <p:nvSpPr>
          <p:cNvPr id="293891" name="文本占位符 293890"/>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77</a:t>
            </a:fld>
            <a:endParaRPr lang="zh-CN" sz="900" i="1"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幻灯片图像占位符 293889"/>
          <p:cNvSpPr>
            <a:spLocks noGrp="1" noRot="1" noChangeAspect="1" noTextEdit="1"/>
          </p:cNvSpPr>
          <p:nvPr>
            <p:ph type="sldImg"/>
          </p:nvPr>
        </p:nvSpPr>
        <p:spPr/>
      </p:sp>
      <p:sp>
        <p:nvSpPr>
          <p:cNvPr id="293891" name="文本占位符 293890"/>
          <p:cNvSpPr>
            <a:spLocks noGrp="1"/>
          </p:cNvSpPr>
          <p:nvPr>
            <p:ph type="body" idx="1"/>
          </p:nvPr>
        </p:nvSpPr>
        <p:spPr/>
        <p:txBody>
          <a:bodyPr lIns="81431" tIns="40716" rIns="81431" bIns="40716"/>
          <a:lstStyle/>
          <a:p>
            <a:pPr lvl="0"/>
            <a:r>
              <a:rPr lang="en-US" altLang="zh-CN" sz="1200" kern="1200" dirty="0">
                <a:solidFill>
                  <a:schemeClr val="tx1"/>
                </a:solidFill>
                <a:effectLst/>
                <a:latin typeface="+mn-lt"/>
                <a:ea typeface="+mn-ea"/>
                <a:cs typeface="+mn-cs"/>
              </a:rPr>
              <a:t>1923</a:t>
            </a:r>
            <a:r>
              <a:rPr lang="zh-CN" altLang="zh-CN" sz="1200" kern="1200" dirty="0">
                <a:solidFill>
                  <a:schemeClr val="tx1"/>
                </a:solidFill>
                <a:effectLst/>
                <a:latin typeface="+mn-lt"/>
                <a:ea typeface="+mn-ea"/>
                <a:cs typeface="+mn-cs"/>
              </a:rPr>
              <a:t>年，德国科学家普朗克来中国讲学用到</a:t>
            </a:r>
            <a:r>
              <a:rPr lang="en-US" altLang="zh-CN" sz="1200" kern="1200" dirty="0">
                <a:solidFill>
                  <a:schemeClr val="tx1"/>
                </a:solidFill>
                <a:effectLst/>
                <a:latin typeface="+mn-lt"/>
                <a:ea typeface="+mn-ea"/>
                <a:cs typeface="+mn-cs"/>
              </a:rPr>
              <a:t>entropy</a:t>
            </a:r>
            <a:r>
              <a:rPr lang="zh-CN" altLang="zh-CN" sz="1200" kern="1200" dirty="0">
                <a:solidFill>
                  <a:schemeClr val="tx1"/>
                </a:solidFill>
                <a:effectLst/>
                <a:latin typeface="+mn-lt"/>
                <a:ea typeface="+mn-ea"/>
                <a:cs typeface="+mn-cs"/>
              </a:rPr>
              <a:t>这个词，胡刚复教授看到这个公式，</a:t>
            </a:r>
            <a:r>
              <a:rPr lang="zh-CN" altLang="zh-CN" sz="1200" b="1" kern="1200" dirty="0">
                <a:solidFill>
                  <a:schemeClr val="tx1"/>
                </a:solidFill>
                <a:effectLst/>
                <a:latin typeface="+mn-lt"/>
                <a:ea typeface="+mn-ea"/>
                <a:cs typeface="+mn-cs"/>
              </a:rPr>
              <a:t>创造了“熵”字</a:t>
            </a:r>
            <a:r>
              <a:rPr lang="zh-CN" altLang="zh-CN" sz="1200" kern="1200" dirty="0">
                <a:solidFill>
                  <a:schemeClr val="tx1"/>
                </a:solidFill>
                <a:effectLst/>
                <a:latin typeface="+mn-lt"/>
                <a:ea typeface="+mn-ea"/>
                <a:cs typeface="+mn-cs"/>
              </a:rPr>
              <a:t>，因为“火”和热量有关，定义式又是热量</a:t>
            </a:r>
            <a:r>
              <a:rPr lang="zh-CN" altLang="en-US" sz="1200" kern="1200" dirty="0">
                <a:solidFill>
                  <a:schemeClr val="tx1"/>
                </a:solidFill>
                <a:effectLst/>
                <a:latin typeface="+mn-lt"/>
                <a:ea typeface="+mn-ea"/>
                <a:cs typeface="+mn-cs"/>
              </a:rPr>
              <a:t>与</a:t>
            </a:r>
            <a:r>
              <a:rPr lang="zh-CN" altLang="zh-CN" sz="1200" kern="1200" dirty="0">
                <a:solidFill>
                  <a:schemeClr val="tx1"/>
                </a:solidFill>
                <a:effectLst/>
                <a:latin typeface="+mn-lt"/>
                <a:ea typeface="+mn-ea"/>
                <a:cs typeface="+mn-cs"/>
              </a:rPr>
              <a:t>温度</a:t>
            </a:r>
            <a:r>
              <a:rPr lang="zh-CN" altLang="en-US" sz="1200" kern="1200" dirty="0">
                <a:solidFill>
                  <a:schemeClr val="tx1"/>
                </a:solidFill>
                <a:effectLst/>
                <a:latin typeface="+mn-lt"/>
                <a:ea typeface="+mn-ea"/>
                <a:cs typeface="+mn-cs"/>
              </a:rPr>
              <a:t>的商</a:t>
            </a:r>
            <a:r>
              <a:rPr lang="zh-CN" altLang="zh-CN" sz="1200" kern="1200" dirty="0">
                <a:solidFill>
                  <a:schemeClr val="tx1"/>
                </a:solidFill>
                <a:effectLst/>
                <a:latin typeface="+mn-lt"/>
                <a:ea typeface="+mn-ea"/>
                <a:cs typeface="+mn-cs"/>
              </a:rPr>
              <a:t>，相当自洽</a:t>
            </a:r>
            <a:r>
              <a:rPr lang="zh-CN" altLang="en-US" sz="1200" kern="1200" dirty="0">
                <a:solidFill>
                  <a:schemeClr val="tx1"/>
                </a:solidFill>
                <a:effectLst/>
                <a:latin typeface="+mn-lt"/>
                <a:ea typeface="+mn-ea"/>
                <a:cs typeface="+mn-cs"/>
              </a:rPr>
              <a:t>；  熵变，即为</a:t>
            </a:r>
            <a:r>
              <a:rPr lang="zh-CN" altLang="en-US" dirty="0"/>
              <a:t>热量的变化除以系统绝对温度</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在生态学中，熵表示</a:t>
            </a:r>
            <a:r>
              <a:rPr lang="zh-CN" altLang="zh-CN" sz="1200" b="1" kern="1200" dirty="0">
                <a:solidFill>
                  <a:schemeClr val="tx1"/>
                </a:solidFill>
                <a:effectLst/>
                <a:latin typeface="+mn-lt"/>
                <a:ea typeface="+mn-ea"/>
                <a:cs typeface="+mn-cs"/>
              </a:rPr>
              <a:t>生物多样性的指标。</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广义的定义</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熵是描述一个系统的</a:t>
            </a:r>
            <a:r>
              <a:rPr lang="zh-CN" altLang="zh-CN" sz="1200" b="1" kern="1200" dirty="0">
                <a:solidFill>
                  <a:schemeClr val="tx1"/>
                </a:solidFill>
                <a:effectLst/>
                <a:latin typeface="+mn-lt"/>
                <a:ea typeface="+mn-ea"/>
                <a:cs typeface="+mn-cs"/>
              </a:rPr>
              <a:t>无序程度</a:t>
            </a:r>
            <a:r>
              <a:rPr lang="zh-CN" altLang="zh-CN" sz="1200" kern="1200" dirty="0">
                <a:solidFill>
                  <a:schemeClr val="tx1"/>
                </a:solidFill>
                <a:effectLst/>
                <a:latin typeface="+mn-lt"/>
                <a:ea typeface="+mn-ea"/>
                <a:cs typeface="+mn-cs"/>
              </a:rPr>
              <a:t>的变量；同样的表述还有，熵是系统混乱度的度量，一切自发的不可逆过程都是从</a:t>
            </a:r>
            <a:r>
              <a:rPr lang="zh-CN" altLang="zh-CN" sz="1200" b="1" kern="1200" dirty="0">
                <a:solidFill>
                  <a:schemeClr val="tx1"/>
                </a:solidFill>
                <a:effectLst/>
                <a:latin typeface="+mn-lt"/>
                <a:ea typeface="+mn-ea"/>
                <a:cs typeface="+mn-cs"/>
              </a:rPr>
              <a:t>有序</a:t>
            </a:r>
            <a:r>
              <a:rPr lang="zh-CN" altLang="zh-CN" sz="1200" kern="1200" dirty="0">
                <a:solidFill>
                  <a:schemeClr val="tx1"/>
                </a:solidFill>
                <a:effectLst/>
                <a:latin typeface="+mn-lt"/>
                <a:ea typeface="+mn-ea"/>
                <a:cs typeface="+mn-cs"/>
              </a:rPr>
              <a:t>到</a:t>
            </a:r>
            <a:r>
              <a:rPr lang="zh-CN" altLang="zh-CN" sz="1200" b="1" kern="1200" dirty="0">
                <a:solidFill>
                  <a:schemeClr val="tx1"/>
                </a:solidFill>
                <a:effectLst/>
                <a:latin typeface="+mn-lt"/>
                <a:ea typeface="+mn-ea"/>
                <a:cs typeface="+mn-cs"/>
              </a:rPr>
              <a:t>无序</a:t>
            </a:r>
            <a:r>
              <a:rPr lang="zh-CN" altLang="zh-CN" sz="1200" kern="1200" dirty="0">
                <a:solidFill>
                  <a:schemeClr val="tx1"/>
                </a:solidFill>
                <a:effectLst/>
                <a:latin typeface="+mn-lt"/>
                <a:ea typeface="+mn-ea"/>
                <a:cs typeface="+mn-cs"/>
              </a:rPr>
              <a:t>的变化过程，向熵增的方向进行。</a:t>
            </a:r>
          </a:p>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78</a:t>
            </a:fld>
            <a:endParaRPr lang="zh-CN" sz="900" i="1" dirty="0"/>
          </a:p>
        </p:txBody>
      </p:sp>
    </p:spTree>
    <p:extLst>
      <p:ext uri="{BB962C8B-B14F-4D97-AF65-F5344CB8AC3E}">
        <p14:creationId xmlns:p14="http://schemas.microsoft.com/office/powerpoint/2010/main" val="1853567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幻灯片图像占位符 293889"/>
          <p:cNvSpPr>
            <a:spLocks noGrp="1" noRot="1" noChangeAspect="1" noTextEdit="1"/>
          </p:cNvSpPr>
          <p:nvPr>
            <p:ph type="sldImg"/>
          </p:nvPr>
        </p:nvSpPr>
        <p:spPr/>
      </p:sp>
      <p:sp>
        <p:nvSpPr>
          <p:cNvPr id="293891" name="文本占位符 293890"/>
          <p:cNvSpPr>
            <a:spLocks noGrp="1"/>
          </p:cNvSpPr>
          <p:nvPr>
            <p:ph type="body" idx="1"/>
          </p:nvPr>
        </p:nvSpPr>
        <p:spPr/>
        <p:txBody>
          <a:bodyPr lIns="81431" tIns="40716" rIns="81431" bIns="40716"/>
          <a:lstStyle/>
          <a:p>
            <a:pPr lvl="0"/>
            <a:r>
              <a:rPr lang="zh-CN" altLang="zh-CN" sz="1200" i="1" kern="1200" dirty="0">
                <a:solidFill>
                  <a:schemeClr val="tx1"/>
                </a:solidFill>
                <a:effectLst/>
                <a:latin typeface="+mn-lt"/>
                <a:ea typeface="+mn-ea"/>
                <a:cs typeface="+mn-cs"/>
              </a:rPr>
              <a:t>注意，信息量不等于信息熵，如果是这样，那么直接用概率来衡量就可以了，不需要在重新定义一个概念。</a:t>
            </a:r>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79</a:t>
            </a:fld>
            <a:endParaRPr lang="zh-CN" sz="900" i="1" dirty="0"/>
          </a:p>
        </p:txBody>
      </p:sp>
    </p:spTree>
    <p:extLst>
      <p:ext uri="{BB962C8B-B14F-4D97-AF65-F5344CB8AC3E}">
        <p14:creationId xmlns:p14="http://schemas.microsoft.com/office/powerpoint/2010/main" val="76607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信号可由数学函数来表示，那么函数自变量的个数， 自变量的属性就区分了不同的信号种类</a:t>
            </a:r>
          </a:p>
        </p:txBody>
      </p:sp>
      <p:sp>
        <p:nvSpPr>
          <p:cNvPr id="4" name="灯片编号占位符 3"/>
          <p:cNvSpPr>
            <a:spLocks noGrp="1"/>
          </p:cNvSpPr>
          <p:nvPr>
            <p:ph type="sldNum" sz="quarter" idx="10"/>
          </p:nvPr>
        </p:nvSpPr>
        <p:spPr/>
        <p:txBody>
          <a:bodyPr/>
          <a:lstStyle/>
          <a:p>
            <a:pPr>
              <a:defRPr/>
            </a:pPr>
            <a:fld id="{46AB1B8B-9B3F-4576-B9AE-8AEED476C8A0}" type="slidenum">
              <a:rPr lang="zh-CN" altLang="en-US" smtClean="0"/>
              <a:t>9</a:t>
            </a:fld>
            <a:endParaRPr lang="zh-CN" altLang="en-US"/>
          </a:p>
        </p:txBody>
      </p:sp>
    </p:spTree>
    <p:extLst>
      <p:ext uri="{BB962C8B-B14F-4D97-AF65-F5344CB8AC3E}">
        <p14:creationId xmlns:p14="http://schemas.microsoft.com/office/powerpoint/2010/main" val="35318771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幻灯片图像占位符 293889"/>
          <p:cNvSpPr>
            <a:spLocks noGrp="1" noRot="1" noChangeAspect="1" noTextEdit="1"/>
          </p:cNvSpPr>
          <p:nvPr>
            <p:ph type="sldImg"/>
          </p:nvPr>
        </p:nvSpPr>
        <p:spPr/>
      </p:sp>
      <p:sp>
        <p:nvSpPr>
          <p:cNvPr id="293891" name="文本占位符 293890"/>
          <p:cNvSpPr>
            <a:spLocks noGrp="1"/>
          </p:cNvSpPr>
          <p:nvPr>
            <p:ph type="body" idx="1"/>
          </p:nvPr>
        </p:nvSpPr>
        <p:spPr/>
        <p:txBody>
          <a:bodyPr lIns="81431" tIns="40716" rIns="81431" bIns="40716"/>
          <a:lstStyle/>
          <a:p>
            <a:pPr lvl="0"/>
            <a:r>
              <a:rPr lang="zh-CN" altLang="en-US" dirty="0"/>
              <a:t>假设我们在南方城市，肯定要把</a:t>
            </a:r>
            <a:r>
              <a:rPr lang="en-US" altLang="zh-CN" dirty="0"/>
              <a:t>00</a:t>
            </a:r>
            <a:r>
              <a:rPr lang="zh-CN" altLang="en-US" dirty="0"/>
              <a:t>编码成雨天，这样可以节省存储空间，至于为什么能节省存储空间，这就要讨论编码方式。可以简单的理解为，如果一串信息一串</a:t>
            </a:r>
            <a:r>
              <a:rPr lang="en-US" altLang="zh-CN" dirty="0"/>
              <a:t>0</a:t>
            </a:r>
            <a:r>
              <a:rPr lang="zh-CN" altLang="en-US" dirty="0"/>
              <a:t>很多，可以通过编码压缩这一群</a:t>
            </a:r>
            <a:r>
              <a:rPr lang="en-US" altLang="zh-CN" dirty="0"/>
              <a:t>0</a:t>
            </a:r>
            <a:r>
              <a:rPr lang="zh-CN" altLang="en-US" dirty="0"/>
              <a:t>来节省空间。</a:t>
            </a:r>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80</a:t>
            </a:fld>
            <a:endParaRPr lang="zh-CN" sz="900" i="1" dirty="0"/>
          </a:p>
        </p:txBody>
      </p:sp>
    </p:spTree>
    <p:extLst>
      <p:ext uri="{BB962C8B-B14F-4D97-AF65-F5344CB8AC3E}">
        <p14:creationId xmlns:p14="http://schemas.microsoft.com/office/powerpoint/2010/main" val="31681616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幻灯片图像占位符 293889"/>
          <p:cNvSpPr>
            <a:spLocks noGrp="1" noRot="1" noChangeAspect="1" noTextEdit="1"/>
          </p:cNvSpPr>
          <p:nvPr>
            <p:ph type="sldImg"/>
          </p:nvPr>
        </p:nvSpPr>
        <p:spPr/>
      </p:sp>
      <p:sp>
        <p:nvSpPr>
          <p:cNvPr id="293891" name="文本占位符 293890"/>
          <p:cNvSpPr>
            <a:spLocks noGrp="1"/>
          </p:cNvSpPr>
          <p:nvPr>
            <p:ph type="body" idx="1"/>
          </p:nvPr>
        </p:nvSpPr>
        <p:spPr/>
        <p:txBody>
          <a:bodyPr lIns="81431" tIns="40716" rIns="81431" bIns="40716"/>
          <a:lstStyle/>
          <a:p>
            <a:pPr lvl="0"/>
            <a:r>
              <a:rPr lang="zh-CN" altLang="en-US" dirty="0"/>
              <a:t>概率大的事件采用小的存储空间，也就是成反比，负相关，最简单的负相关就是取倒数</a:t>
            </a:r>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81</a:t>
            </a:fld>
            <a:endParaRPr lang="zh-CN" sz="900" i="1" dirty="0"/>
          </a:p>
        </p:txBody>
      </p:sp>
    </p:spTree>
    <p:extLst>
      <p:ext uri="{BB962C8B-B14F-4D97-AF65-F5344CB8AC3E}">
        <p14:creationId xmlns:p14="http://schemas.microsoft.com/office/powerpoint/2010/main" val="32332176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幻灯片图像占位符 293889"/>
          <p:cNvSpPr>
            <a:spLocks noGrp="1" noRot="1" noChangeAspect="1" noTextEdit="1"/>
          </p:cNvSpPr>
          <p:nvPr>
            <p:ph type="sldImg"/>
          </p:nvPr>
        </p:nvSpPr>
        <p:spPr/>
      </p:sp>
      <p:sp>
        <p:nvSpPr>
          <p:cNvPr id="293891" name="文本占位符 293890"/>
          <p:cNvSpPr>
            <a:spLocks noGrp="1"/>
          </p:cNvSpPr>
          <p:nvPr>
            <p:ph type="body" idx="1"/>
          </p:nvPr>
        </p:nvSpPr>
        <p:spPr/>
        <p:txBody>
          <a:bodyPr lIns="81431" tIns="40716" rIns="81431" bIns="40716"/>
          <a:lstStyle/>
          <a:p>
            <a:pPr lvl="0"/>
            <a:r>
              <a:rPr lang="zh-CN" altLang="en-US" dirty="0"/>
              <a:t>信息熵其实从某种意义上反映了信息量存储下来需要多少存储空间。</a:t>
            </a:r>
          </a:p>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82</a:t>
            </a:fld>
            <a:endParaRPr lang="zh-CN" sz="900" i="1" dirty="0"/>
          </a:p>
        </p:txBody>
      </p:sp>
    </p:spTree>
    <p:extLst>
      <p:ext uri="{BB962C8B-B14F-4D97-AF65-F5344CB8AC3E}">
        <p14:creationId xmlns:p14="http://schemas.microsoft.com/office/powerpoint/2010/main" val="3879949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mn-lt"/>
                <a:ea typeface="+mn-ea"/>
                <a:cs typeface="+mn-cs"/>
              </a:rPr>
              <a:t>信息熵是信息量的期望（均值），它不是针对每条信息，而是针对整个不确定性结果集而言，信息熵越大，事件不确定性就越大。</a:t>
            </a:r>
            <a:endParaRPr lang="zh-CN" altLang="en-US" dirty="0"/>
          </a:p>
        </p:txBody>
      </p:sp>
      <p:sp>
        <p:nvSpPr>
          <p:cNvPr id="4" name="灯片编号占位符 3"/>
          <p:cNvSpPr>
            <a:spLocks noGrp="1"/>
          </p:cNvSpPr>
          <p:nvPr>
            <p:ph type="sldNum" sz="quarter" idx="10"/>
          </p:nvPr>
        </p:nvSpPr>
        <p:spPr/>
        <p:txBody>
          <a:bodyPr/>
          <a:lstStyle/>
          <a:p>
            <a:pPr>
              <a:defRPr/>
            </a:pPr>
            <a:fld id="{46AB1B8B-9B3F-4576-B9AE-8AEED476C8A0}" type="slidenum">
              <a:rPr lang="zh-CN" altLang="en-US" smtClean="0"/>
              <a:t>83</a:t>
            </a:fld>
            <a:endParaRPr lang="zh-CN" altLang="en-US"/>
          </a:p>
        </p:txBody>
      </p:sp>
    </p:spTree>
    <p:extLst>
      <p:ext uri="{BB962C8B-B14F-4D97-AF65-F5344CB8AC3E}">
        <p14:creationId xmlns:p14="http://schemas.microsoft.com/office/powerpoint/2010/main" val="2490846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6AB1B8B-9B3F-4576-B9AE-8AEED476C8A0}" type="slidenum">
              <a:rPr lang="zh-CN" altLang="en-US" smtClean="0"/>
              <a:t>84</a:t>
            </a:fld>
            <a:endParaRPr lang="zh-CN" altLang="en-US"/>
          </a:p>
        </p:txBody>
      </p:sp>
    </p:spTree>
    <p:extLst>
      <p:ext uri="{BB962C8B-B14F-4D97-AF65-F5344CB8AC3E}">
        <p14:creationId xmlns:p14="http://schemas.microsoft.com/office/powerpoint/2010/main" val="42242993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6AB1B8B-9B3F-4576-B9AE-8AEED476C8A0}" type="slidenum">
              <a:rPr lang="zh-CN" altLang="en-US" smtClean="0"/>
              <a:t>85</a:t>
            </a:fld>
            <a:endParaRPr lang="zh-CN" altLang="en-US"/>
          </a:p>
        </p:txBody>
      </p:sp>
    </p:spTree>
    <p:extLst>
      <p:ext uri="{BB962C8B-B14F-4D97-AF65-F5344CB8AC3E}">
        <p14:creationId xmlns:p14="http://schemas.microsoft.com/office/powerpoint/2010/main" val="29995679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不要问为什么想要存储空间小，这都是钱更是效率和时间</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在机器学习中，即用测试结果集（样本结果集）的概率乘以训练出来的结果集存储因子，而在不断的训练过程中，我们要做的就是通过不断调整参数，降低这个值，</a:t>
            </a:r>
            <a:r>
              <a:rPr lang="zh-CN" altLang="zh-CN" sz="1200" b="1" kern="1200" dirty="0">
                <a:solidFill>
                  <a:schemeClr val="tx1"/>
                </a:solidFill>
                <a:effectLst/>
                <a:latin typeface="+mn-lt"/>
                <a:ea typeface="+mn-ea"/>
                <a:cs typeface="+mn-cs"/>
              </a:rPr>
              <a:t>使得模型更加的稳定，不确定性越来越小</a:t>
            </a:r>
            <a:r>
              <a:rPr lang="zh-CN" altLang="zh-CN" sz="1200" kern="1200" dirty="0">
                <a:solidFill>
                  <a:schemeClr val="tx1"/>
                </a:solidFill>
                <a:effectLst/>
                <a:latin typeface="+mn-lt"/>
                <a:ea typeface="+mn-ea"/>
                <a:cs typeface="+mn-cs"/>
              </a:rPr>
              <a:t>，即突出需要表征的数值的特点（</a:t>
            </a:r>
            <a:r>
              <a:rPr lang="zh-CN" altLang="en-US" sz="1200" kern="1200" dirty="0">
                <a:solidFill>
                  <a:schemeClr val="tx1"/>
                </a:solidFill>
                <a:effectLst/>
                <a:latin typeface="+mn-lt"/>
                <a:ea typeface="+mn-ea"/>
                <a:cs typeface="+mn-cs"/>
              </a:rPr>
              <a:t>直白点，</a:t>
            </a:r>
            <a:r>
              <a:rPr lang="zh-CN" altLang="zh-CN" sz="1200" kern="1200" dirty="0">
                <a:solidFill>
                  <a:schemeClr val="tx1"/>
                </a:solidFill>
                <a:effectLst/>
                <a:latin typeface="+mn-lt"/>
                <a:ea typeface="+mn-ea"/>
                <a:cs typeface="+mn-cs"/>
              </a:rPr>
              <a:t>也就是分类的效果更好）</a:t>
            </a:r>
            <a:endParaRPr lang="zh-CN" altLang="en-US" dirty="0"/>
          </a:p>
        </p:txBody>
      </p:sp>
      <p:sp>
        <p:nvSpPr>
          <p:cNvPr id="4" name="灯片编号占位符 3"/>
          <p:cNvSpPr>
            <a:spLocks noGrp="1"/>
          </p:cNvSpPr>
          <p:nvPr>
            <p:ph type="sldNum" sz="quarter" idx="10"/>
          </p:nvPr>
        </p:nvSpPr>
        <p:spPr/>
        <p:txBody>
          <a:bodyPr/>
          <a:lstStyle/>
          <a:p>
            <a:pPr>
              <a:defRPr/>
            </a:pPr>
            <a:fld id="{46AB1B8B-9B3F-4576-B9AE-8AEED476C8A0}" type="slidenum">
              <a:rPr lang="zh-CN" altLang="en-US" smtClean="0"/>
              <a:t>86</a:t>
            </a:fld>
            <a:endParaRPr lang="zh-CN" altLang="en-US"/>
          </a:p>
        </p:txBody>
      </p:sp>
    </p:spTree>
    <p:extLst>
      <p:ext uri="{BB962C8B-B14F-4D97-AF65-F5344CB8AC3E}">
        <p14:creationId xmlns:p14="http://schemas.microsoft.com/office/powerpoint/2010/main" val="9298515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幻灯片图像占位符 295937"/>
          <p:cNvSpPr>
            <a:spLocks noGrp="1" noRot="1" noChangeAspect="1" noTextEdit="1"/>
          </p:cNvSpPr>
          <p:nvPr>
            <p:ph type="sldImg"/>
          </p:nvPr>
        </p:nvSpPr>
        <p:spPr/>
      </p:sp>
      <p:sp>
        <p:nvSpPr>
          <p:cNvPr id="295939" name="文本占位符 295938"/>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88</a:t>
            </a:fld>
            <a:endParaRPr lang="zh-CN" sz="900" i="1"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幻灯片图像占位符 296961"/>
          <p:cNvSpPr>
            <a:spLocks noGrp="1" noRot="1" noChangeAspect="1" noTextEdit="1"/>
          </p:cNvSpPr>
          <p:nvPr>
            <p:ph type="sldImg"/>
          </p:nvPr>
        </p:nvSpPr>
        <p:spPr/>
      </p:sp>
      <p:sp>
        <p:nvSpPr>
          <p:cNvPr id="296963" name="文本占位符 296962"/>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91</a:t>
            </a:fld>
            <a:endParaRPr lang="zh-CN" sz="900" i="1"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TextEdit="1"/>
          </p:cNvSpPr>
          <p:nvPr>
            <p:ph type="sldImg"/>
          </p:nvPr>
        </p:nvSpPr>
        <p:spPr bwMode="auto">
          <a:noFill/>
          <a:ln>
            <a:solidFill>
              <a:srgbClr val="000000"/>
            </a:solidFill>
            <a:miter lim="800000"/>
          </a:ln>
        </p:spPr>
      </p:sp>
      <p:sp>
        <p:nvSpPr>
          <p:cNvPr id="20482" name="备注占位符 2"/>
          <p:cNvSpPr>
            <a:spLocks noGrp="1"/>
          </p:cNvSpPr>
          <p:nvPr>
            <p:ph type="body" idx="1"/>
          </p:nvPr>
        </p:nvSpPr>
        <p:spPr bwMode="auto">
          <a:noFill/>
        </p:spPr>
        <p:txBody>
          <a:bodyPr wrap="square" numCol="1" anchor="t" anchorCtr="0" compatLnSpc="1"/>
          <a:lstStyle/>
          <a:p>
            <a:endParaRPr lang="zh-CN" altLang="en-US"/>
          </a:p>
        </p:txBody>
      </p:sp>
      <p:sp>
        <p:nvSpPr>
          <p:cNvPr id="4" name="灯片编号占位符 3"/>
          <p:cNvSpPr>
            <a:spLocks noGrp="1"/>
          </p:cNvSpPr>
          <p:nvPr>
            <p:ph type="sldNum" sz="quarter" idx="5"/>
          </p:nvPr>
        </p:nvSpPr>
        <p:spPr/>
        <p:txBody>
          <a:bodyPr/>
          <a:lstStyle/>
          <a:p>
            <a:pPr>
              <a:defRPr/>
            </a:pPr>
            <a:fld id="{19AC8306-BC15-4D5E-A9EA-A4288C98A5D8}" type="slidenum">
              <a:rPr lang="zh-CN" altLang="en-US" smtClean="0"/>
              <a:t>92</a:t>
            </a:fld>
            <a:endParaRPr lang="zh-CN" altLang="en-US"/>
          </a:p>
        </p:txBody>
      </p:sp>
    </p:spTree>
    <p:extLst>
      <p:ext uri="{BB962C8B-B14F-4D97-AF65-F5344CB8AC3E}">
        <p14:creationId xmlns:p14="http://schemas.microsoft.com/office/powerpoint/2010/main" val="324449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信号可由数学函数来表示，那么函数自变量的个数， 自变量的属性就区分了不同的信号种类</a:t>
            </a:r>
          </a:p>
        </p:txBody>
      </p:sp>
      <p:sp>
        <p:nvSpPr>
          <p:cNvPr id="4" name="灯片编号占位符 3"/>
          <p:cNvSpPr>
            <a:spLocks noGrp="1"/>
          </p:cNvSpPr>
          <p:nvPr>
            <p:ph type="sldNum" sz="quarter" idx="10"/>
          </p:nvPr>
        </p:nvSpPr>
        <p:spPr/>
        <p:txBody>
          <a:bodyPr/>
          <a:lstStyle/>
          <a:p>
            <a:pPr>
              <a:defRPr/>
            </a:pPr>
            <a:fld id="{46AB1B8B-9B3F-4576-B9AE-8AEED476C8A0}" type="slidenum">
              <a:rPr lang="zh-CN" altLang="en-US" smtClean="0"/>
              <a:t>10</a:t>
            </a:fld>
            <a:endParaRPr lang="zh-CN" altLang="en-US"/>
          </a:p>
        </p:txBody>
      </p:sp>
    </p:spTree>
    <p:extLst>
      <p:ext uri="{BB962C8B-B14F-4D97-AF65-F5344CB8AC3E}">
        <p14:creationId xmlns:p14="http://schemas.microsoft.com/office/powerpoint/2010/main" val="2074703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周期信号与非周期信号</a:t>
            </a:r>
          </a:p>
        </p:txBody>
      </p:sp>
      <p:sp>
        <p:nvSpPr>
          <p:cNvPr id="4" name="灯片编号占位符 3"/>
          <p:cNvSpPr>
            <a:spLocks noGrp="1"/>
          </p:cNvSpPr>
          <p:nvPr>
            <p:ph type="sldNum" sz="quarter" idx="10"/>
          </p:nvPr>
        </p:nvSpPr>
        <p:spPr/>
        <p:txBody>
          <a:bodyPr/>
          <a:lstStyle/>
          <a:p>
            <a:pPr>
              <a:defRPr/>
            </a:pPr>
            <a:fld id="{46AB1B8B-9B3F-4576-B9AE-8AEED476C8A0}" type="slidenum">
              <a:rPr lang="zh-CN" altLang="en-US" smtClean="0"/>
              <a:t>11</a:t>
            </a:fld>
            <a:endParaRPr lang="zh-CN" altLang="en-US"/>
          </a:p>
        </p:txBody>
      </p:sp>
    </p:spTree>
    <p:extLst>
      <p:ext uri="{BB962C8B-B14F-4D97-AF65-F5344CB8AC3E}">
        <p14:creationId xmlns:p14="http://schemas.microsoft.com/office/powerpoint/2010/main" val="2224180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正弦波是频率最为单一的一种波形。</a:t>
            </a:r>
            <a:r>
              <a:rPr lang="en-US" altLang="zh-CN" dirty="0"/>
              <a:t>1</a:t>
            </a:r>
            <a:r>
              <a:rPr lang="zh-CN" altLang="en-US" dirty="0"/>
              <a:t>、满足一定条件的周期信号（工程应用中基本如此）均可分解为不同频率、不同幅值、不同相位正弦波的线性组合。</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2</a:t>
            </a:r>
            <a:r>
              <a:rPr lang="zh-CN" altLang="en-US" dirty="0"/>
              <a:t>、正弦波经过任意线性网络，输出还是正弦波，其它波形则不具备该特点。</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3</a:t>
            </a:r>
            <a:r>
              <a:rPr lang="zh-CN" altLang="en-US" dirty="0"/>
              <a:t>、不同频率的正弦波的乘积在公共周期内的积分等于零，称正弦函数的正交性。</a:t>
            </a:r>
          </a:p>
        </p:txBody>
      </p:sp>
      <p:sp>
        <p:nvSpPr>
          <p:cNvPr id="4" name="灯片编号占位符 3"/>
          <p:cNvSpPr>
            <a:spLocks noGrp="1"/>
          </p:cNvSpPr>
          <p:nvPr>
            <p:ph type="sldNum" sz="quarter" idx="10"/>
          </p:nvPr>
        </p:nvSpPr>
        <p:spPr/>
        <p:txBody>
          <a:bodyPr/>
          <a:lstStyle/>
          <a:p>
            <a:pPr>
              <a:defRPr/>
            </a:pPr>
            <a:fld id="{46AB1B8B-9B3F-4576-B9AE-8AEED476C8A0}" type="slidenum">
              <a:rPr lang="zh-CN" altLang="en-US" smtClean="0"/>
              <a:t>12</a:t>
            </a:fld>
            <a:endParaRPr lang="zh-CN" altLang="en-US"/>
          </a:p>
        </p:txBody>
      </p:sp>
    </p:spTree>
    <p:extLst>
      <p:ext uri="{BB962C8B-B14F-4D97-AF65-F5344CB8AC3E}">
        <p14:creationId xmlns:p14="http://schemas.microsoft.com/office/powerpoint/2010/main" val="866857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复指数信号是指数信号的指数因子是复数时，称之为复指数信号。复指数信号在物理上是不可实现的，但是它概括了多种情况。比如天线信号极化中，实信号只是平面的，而复指数信号是立体的，比如一个在空间随时间螺旋上升的信号，可以是顺时针螺旋上升，也可以逆时针螺旋上升，但是用实信号只能表达出它的螺旋半径的变化，也就是幅值大小。</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利用复指数信号可以表示常见的普通信号，如直流信号、指数信号、正弦信号等。</a:t>
            </a:r>
            <a:endParaRPr lang="zh-CN" altLang="en-US" dirty="0"/>
          </a:p>
        </p:txBody>
      </p:sp>
      <p:sp>
        <p:nvSpPr>
          <p:cNvPr id="4" name="灯片编号占位符 3"/>
          <p:cNvSpPr>
            <a:spLocks noGrp="1"/>
          </p:cNvSpPr>
          <p:nvPr>
            <p:ph type="sldNum" sz="quarter" idx="10"/>
          </p:nvPr>
        </p:nvSpPr>
        <p:spPr/>
        <p:txBody>
          <a:bodyPr/>
          <a:lstStyle/>
          <a:p>
            <a:pPr>
              <a:defRPr/>
            </a:pPr>
            <a:fld id="{46AB1B8B-9B3F-4576-B9AE-8AEED476C8A0}" type="slidenum">
              <a:rPr lang="zh-CN" altLang="en-US" smtClean="0"/>
              <a:t>13</a:t>
            </a:fld>
            <a:endParaRPr lang="zh-CN" altLang="en-US"/>
          </a:p>
        </p:txBody>
      </p:sp>
    </p:spTree>
    <p:extLst>
      <p:ext uri="{BB962C8B-B14F-4D97-AF65-F5344CB8AC3E}">
        <p14:creationId xmlns:p14="http://schemas.microsoft.com/office/powerpoint/2010/main" val="27675505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未命名"/>
          <p:cNvPicPr>
            <a:picLocks noChangeAspect="1" noChangeArrowheads="1"/>
          </p:cNvPicPr>
          <p:nvPr/>
        </p:nvPicPr>
        <p:blipFill>
          <a:blip r:embed="rId2"/>
          <a:srcRect/>
          <a:stretch>
            <a:fillRect/>
          </a:stretch>
        </p:blipFill>
        <p:spPr bwMode="auto">
          <a:xfrm>
            <a:off x="0" y="5734050"/>
            <a:ext cx="9144000" cy="1123950"/>
          </a:xfrm>
          <a:prstGeom prst="rect">
            <a:avLst/>
          </a:prstGeom>
          <a:noFill/>
          <a:ln w="9525">
            <a:noFill/>
            <a:miter lim="800000"/>
            <a:headEnd/>
            <a:tailEnd/>
          </a:ln>
        </p:spPr>
      </p:pic>
      <p:pic>
        <p:nvPicPr>
          <p:cNvPr id="5" name="Picture 2" descr="index08_01"/>
          <p:cNvPicPr>
            <a:picLocks noChangeAspect="1" noChangeArrowheads="1"/>
          </p:cNvPicPr>
          <p:nvPr/>
        </p:nvPicPr>
        <p:blipFill>
          <a:blip r:embed="rId3"/>
          <a:srcRect/>
          <a:stretch>
            <a:fillRect/>
          </a:stretch>
        </p:blipFill>
        <p:spPr bwMode="auto">
          <a:xfrm>
            <a:off x="0" y="0"/>
            <a:ext cx="2571750" cy="628650"/>
          </a:xfrm>
          <a:prstGeom prst="rect">
            <a:avLst/>
          </a:prstGeom>
          <a:noFill/>
          <a:ln w="9525">
            <a:noFill/>
            <a:miter lim="800000"/>
            <a:headEnd/>
            <a:tailEnd/>
          </a:ln>
        </p:spPr>
      </p:pic>
      <p:pic>
        <p:nvPicPr>
          <p:cNvPr id="6" name="Picture 10" descr="USTC校徽"/>
          <p:cNvPicPr>
            <a:picLocks noChangeAspect="1" noChangeArrowheads="1"/>
          </p:cNvPicPr>
          <p:nvPr/>
        </p:nvPicPr>
        <p:blipFill>
          <a:blip r:embed="rId4"/>
          <a:srcRect/>
          <a:stretch>
            <a:fillRect/>
          </a:stretch>
        </p:blipFill>
        <p:spPr bwMode="auto">
          <a:xfrm>
            <a:off x="827088" y="3786188"/>
            <a:ext cx="2274887" cy="1517650"/>
          </a:xfrm>
          <a:prstGeom prst="rect">
            <a:avLst/>
          </a:prstGeom>
          <a:noFill/>
          <a:ln w="9525">
            <a:noFill/>
            <a:miter lim="800000"/>
            <a:headEnd/>
            <a:tailEnd/>
          </a:ln>
        </p:spPr>
      </p:pic>
      <p:sp>
        <p:nvSpPr>
          <p:cNvPr id="58372" name="Rectangle 4"/>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p>
        </p:txBody>
      </p:sp>
      <p:sp>
        <p:nvSpPr>
          <p:cNvPr id="58373" name="Rectangle 5"/>
          <p:cNvSpPr>
            <a:spLocks noGrp="1" noChangeArrowheads="1"/>
          </p:cNvSpPr>
          <p:nvPr>
            <p:ph type="subTitle" idx="1"/>
          </p:nvPr>
        </p:nvSpPr>
        <p:spPr>
          <a:xfrm>
            <a:off x="2339975" y="3789363"/>
            <a:ext cx="6400800" cy="1752600"/>
          </a:xfrm>
        </p:spPr>
        <p:txBody>
          <a:bodyPr/>
          <a:lstStyle>
            <a:lvl1pPr marL="0" indent="0" algn="ctr">
              <a:buFont typeface="Wingdings" panose="05000000000000000000" pitchFamily="2" charset="2"/>
              <a:buNone/>
              <a:defRPr>
                <a:solidFill>
                  <a:srgbClr val="000099"/>
                </a:solidFill>
              </a:defRPr>
            </a:lvl1pPr>
          </a:lstStyle>
          <a:p>
            <a:r>
              <a:rPr lang="zh-CN" altLang="en-US"/>
              <a:t>单击此处编辑母版副标题样式</a:t>
            </a:r>
          </a:p>
        </p:txBody>
      </p:sp>
      <p:sp>
        <p:nvSpPr>
          <p:cNvPr id="7" name="Rectangle 6"/>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fld id="{EFA4581D-F5F5-446E-9FC3-2FDC1F3E54EF}" type="datetime1">
              <a:rPr lang="zh-CN" altLang="en-US"/>
              <a:t>2019/2/25</a:t>
            </a:fld>
            <a:endParaRPr lang="zh-CN" altLang="en-US"/>
          </a:p>
        </p:txBody>
      </p:sp>
      <p:sp>
        <p:nvSpPr>
          <p:cNvPr id="8" name="Rectangle 7"/>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zh-CN" altLang="en-US"/>
          </a:p>
        </p:txBody>
      </p:sp>
      <p:sp>
        <p:nvSpPr>
          <p:cNvPr id="9" name="Rectangle 8"/>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838C9234-A576-4F83-B16E-2806540E3F1A}" type="slidenum">
              <a:rPr lang="zh-CN" altLang="en-US"/>
              <a:t>‹#›</a:t>
            </a:fld>
            <a:endParaRPr lang="zh-CN" alt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pPr>
              <a:defRPr/>
            </a:pPr>
            <a:fld id="{E7D468AC-DD84-4A33-BD0E-B083D1BE5D9E}" type="datetime1">
              <a:rPr lang="zh-CN" altLang="en-US"/>
              <a:t>2019/2/25</a:t>
            </a:fld>
            <a:endParaRPr lang="zh-CN" altLang="en-US"/>
          </a:p>
        </p:txBody>
      </p:sp>
      <p:sp>
        <p:nvSpPr>
          <p:cNvPr id="5" name="Rectangle 7"/>
          <p:cNvSpPr>
            <a:spLocks noGrp="1" noChangeArrowheads="1"/>
          </p:cNvSpPr>
          <p:nvPr>
            <p:ph type="ftr" sz="quarter" idx="11"/>
          </p:nvPr>
        </p:nvSpPr>
        <p:spPr/>
        <p:txBody>
          <a:bodyPr/>
          <a:lstStyle>
            <a:lvl1pPr>
              <a:defRPr/>
            </a:lvl1pPr>
          </a:lstStyle>
          <a:p>
            <a:pPr>
              <a:defRPr/>
            </a:pPr>
            <a:endParaRPr lang="zh-CN" altLang="en-US"/>
          </a:p>
        </p:txBody>
      </p:sp>
      <p:sp>
        <p:nvSpPr>
          <p:cNvPr id="6" name="Rectangle 8"/>
          <p:cNvSpPr>
            <a:spLocks noGrp="1" noChangeArrowheads="1"/>
          </p:cNvSpPr>
          <p:nvPr>
            <p:ph type="sldNum" sz="quarter" idx="12"/>
          </p:nvPr>
        </p:nvSpPr>
        <p:spPr/>
        <p:txBody>
          <a:bodyPr/>
          <a:lstStyle>
            <a:lvl1pPr>
              <a:defRPr/>
            </a:lvl1pPr>
          </a:lstStyle>
          <a:p>
            <a:pPr>
              <a:defRPr/>
            </a:pPr>
            <a:fld id="{E0CDECED-E04C-429F-9047-F21C7FEA4598}" type="slidenum">
              <a:rPr lang="zh-CN" altLang="en-US"/>
              <a:t>‹#›</a:t>
            </a:fld>
            <a:endParaRPr lang="zh-CN" alt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0213" y="214313"/>
            <a:ext cx="2174875" cy="5918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50825" y="214313"/>
            <a:ext cx="6376988" cy="5918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pPr>
              <a:defRPr/>
            </a:pPr>
            <a:fld id="{3A3573FF-0CA4-42C0-B446-FD1FC72BE2B5}" type="datetime1">
              <a:rPr lang="zh-CN" altLang="en-US"/>
              <a:t>2019/2/25</a:t>
            </a:fld>
            <a:endParaRPr lang="zh-CN" altLang="en-US"/>
          </a:p>
        </p:txBody>
      </p:sp>
      <p:sp>
        <p:nvSpPr>
          <p:cNvPr id="5" name="Rectangle 7"/>
          <p:cNvSpPr>
            <a:spLocks noGrp="1" noChangeArrowheads="1"/>
          </p:cNvSpPr>
          <p:nvPr>
            <p:ph type="ftr" sz="quarter" idx="11"/>
          </p:nvPr>
        </p:nvSpPr>
        <p:spPr/>
        <p:txBody>
          <a:bodyPr/>
          <a:lstStyle>
            <a:lvl1pPr>
              <a:defRPr/>
            </a:lvl1pPr>
          </a:lstStyle>
          <a:p>
            <a:pPr>
              <a:defRPr/>
            </a:pPr>
            <a:endParaRPr lang="zh-CN" altLang="en-US"/>
          </a:p>
        </p:txBody>
      </p:sp>
      <p:sp>
        <p:nvSpPr>
          <p:cNvPr id="6" name="Rectangle 8"/>
          <p:cNvSpPr>
            <a:spLocks noGrp="1" noChangeArrowheads="1"/>
          </p:cNvSpPr>
          <p:nvPr>
            <p:ph type="sldNum" sz="quarter" idx="12"/>
          </p:nvPr>
        </p:nvSpPr>
        <p:spPr/>
        <p:txBody>
          <a:bodyPr/>
          <a:lstStyle>
            <a:lvl1pPr>
              <a:defRPr/>
            </a:lvl1pPr>
          </a:lstStyle>
          <a:p>
            <a:pPr>
              <a:defRPr/>
            </a:pPr>
            <a:fld id="{0E92B083-9F7A-4F43-90AE-8650612F61EA}" type="slidenum">
              <a:rPr lang="zh-CN" altLang="en-US"/>
              <a:t>‹#›</a:t>
            </a:fld>
            <a:endParaRPr lang="zh-CN" alt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图表占位符 2"/>
          <p:cNvSpPr>
            <a:spLocks noGrp="1"/>
          </p:cNvSpPr>
          <p:nvPr>
            <p:ph type="chart" idx="1"/>
          </p:nvPr>
        </p:nvSpPr>
        <p:spPr/>
        <p:txBody>
          <a:bodyPr/>
          <a:lstStyle/>
          <a:p>
            <a:endParaRPr lang="zh-CN" altLang="en-US"/>
          </a:p>
        </p:txBody>
      </p:sp>
      <p:sp>
        <p:nvSpPr>
          <p:cNvPr id="4" name="日期占位符 3"/>
          <p:cNvSpPr>
            <a:spLocks noGrp="1"/>
          </p:cNvSpPr>
          <p:nvPr>
            <p:ph type="dt" sz="half" idx="10"/>
          </p:nvPr>
        </p:nvSpPr>
        <p:spPr/>
        <p:txBody>
          <a:bodyPr/>
          <a:lstStyle/>
          <a:p>
            <a:pPr lvl="0" eaLnBrk="0" hangingPunct="0"/>
            <a:endParaRPr lang="zh-CN" altLang="en-US" dirty="0"/>
          </a:p>
        </p:txBody>
      </p:sp>
      <p:sp>
        <p:nvSpPr>
          <p:cNvPr id="5" name="页脚占位符 4"/>
          <p:cNvSpPr>
            <a:spLocks noGrp="1"/>
          </p:cNvSpPr>
          <p:nvPr>
            <p:ph type="ftr" sz="quarter" idx="11"/>
          </p:nvPr>
        </p:nvSpPr>
        <p:spPr/>
        <p:txBody>
          <a:bodyPr/>
          <a:lstStyle/>
          <a:p>
            <a:pPr lvl="0" eaLnBrk="0" hangingPunct="0"/>
            <a:endParaRPr lang="zh-CN" dirty="0"/>
          </a:p>
        </p:txBody>
      </p:sp>
      <p:sp>
        <p:nvSpPr>
          <p:cNvPr id="6" name="灯片编号占位符 5"/>
          <p:cNvSpPr>
            <a:spLocks noGrp="1"/>
          </p:cNvSpPr>
          <p:nvPr>
            <p:ph type="sldNum" sz="quarter" idx="12"/>
          </p:nvPr>
        </p:nvSpPr>
        <p:spPr/>
        <p:txBody>
          <a:bodyPr/>
          <a:lstStyle/>
          <a:p>
            <a:pPr lvl="0" eaLnBrk="0" hangingPunct="0"/>
            <a:fld id="{9A0DB2DC-4C9A-4742-B13C-FB6460FD3503}" type="slidenum">
              <a:rPr lang="en-US" altLang="zh-CN" dirty="0"/>
              <a:t>‹#›</a:t>
            </a:fld>
            <a:endParaRPr lang="zh-CN" dirty="0"/>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a:defRPr/>
            </a:lvl1pPr>
            <a:lvl2pPr eaLnBrk="1">
              <a:defRPr/>
            </a:lvl2pPr>
            <a:lvl3pPr eaLnBrk="1">
              <a:defRPr/>
            </a:lvl3pPr>
            <a:lvl4pPr eaLnBrk="1">
              <a:defRPr/>
            </a:lvl4pPr>
            <a:lvl5pPr eaLnBrk="1">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6"/>
          <p:cNvSpPr>
            <a:spLocks noGrp="1" noChangeArrowheads="1"/>
          </p:cNvSpPr>
          <p:nvPr>
            <p:ph type="dt" sz="half" idx="10"/>
          </p:nvPr>
        </p:nvSpPr>
        <p:spPr/>
        <p:txBody>
          <a:bodyPr/>
          <a:lstStyle>
            <a:lvl1pPr>
              <a:defRPr/>
            </a:lvl1pPr>
          </a:lstStyle>
          <a:p>
            <a:pPr>
              <a:defRPr/>
            </a:pPr>
            <a:fld id="{8ECA3652-C331-4DCA-83AF-BD3817C4114B}" type="datetime1">
              <a:rPr lang="zh-CN" altLang="en-US"/>
              <a:t>2019/2/25</a:t>
            </a:fld>
            <a:endParaRPr lang="zh-CN" altLang="en-US"/>
          </a:p>
        </p:txBody>
      </p:sp>
      <p:sp>
        <p:nvSpPr>
          <p:cNvPr id="5" name="Rectangle 7"/>
          <p:cNvSpPr>
            <a:spLocks noGrp="1" noChangeArrowheads="1"/>
          </p:cNvSpPr>
          <p:nvPr>
            <p:ph type="ftr" sz="quarter" idx="11"/>
          </p:nvPr>
        </p:nvSpPr>
        <p:spPr/>
        <p:txBody>
          <a:bodyPr/>
          <a:lstStyle>
            <a:lvl1pPr>
              <a:defRPr/>
            </a:lvl1pPr>
          </a:lstStyle>
          <a:p>
            <a:pPr>
              <a:defRPr/>
            </a:pPr>
            <a:endParaRPr lang="zh-CN" altLang="en-US"/>
          </a:p>
        </p:txBody>
      </p:sp>
      <p:sp>
        <p:nvSpPr>
          <p:cNvPr id="6" name="Rectangle 8"/>
          <p:cNvSpPr>
            <a:spLocks noGrp="1" noChangeArrowheads="1"/>
          </p:cNvSpPr>
          <p:nvPr>
            <p:ph type="sldNum" sz="quarter" idx="12"/>
          </p:nvPr>
        </p:nvSpPr>
        <p:spPr/>
        <p:txBody>
          <a:bodyPr/>
          <a:lstStyle>
            <a:lvl1pPr>
              <a:defRPr/>
            </a:lvl1pPr>
          </a:lstStyle>
          <a:p>
            <a:pPr>
              <a:defRPr/>
            </a:pPr>
            <a:fld id="{4DA29BB0-9EE8-468E-BD41-280243634C63}" type="slidenum">
              <a:rPr lang="zh-CN" altLang="en-US"/>
              <a:t>‹#›</a:t>
            </a:fld>
            <a:endParaRPr lang="zh-CN" alt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dt" sz="half" idx="10"/>
          </p:nvPr>
        </p:nvSpPr>
        <p:spPr/>
        <p:txBody>
          <a:bodyPr/>
          <a:lstStyle>
            <a:lvl1pPr>
              <a:defRPr/>
            </a:lvl1pPr>
          </a:lstStyle>
          <a:p>
            <a:pPr>
              <a:defRPr/>
            </a:pPr>
            <a:fld id="{88FE103F-50E9-4613-BF6C-AC5DBA010889}" type="datetime1">
              <a:rPr lang="zh-CN" altLang="en-US"/>
              <a:t>2019/2/25</a:t>
            </a:fld>
            <a:endParaRPr lang="zh-CN" altLang="en-US"/>
          </a:p>
        </p:txBody>
      </p:sp>
      <p:sp>
        <p:nvSpPr>
          <p:cNvPr id="5" name="Rectangle 7"/>
          <p:cNvSpPr>
            <a:spLocks noGrp="1" noChangeArrowheads="1"/>
          </p:cNvSpPr>
          <p:nvPr>
            <p:ph type="ftr" sz="quarter" idx="11"/>
          </p:nvPr>
        </p:nvSpPr>
        <p:spPr/>
        <p:txBody>
          <a:bodyPr/>
          <a:lstStyle>
            <a:lvl1pPr>
              <a:defRPr/>
            </a:lvl1pPr>
          </a:lstStyle>
          <a:p>
            <a:pPr>
              <a:defRPr/>
            </a:pPr>
            <a:endParaRPr lang="zh-CN" altLang="en-US"/>
          </a:p>
        </p:txBody>
      </p:sp>
      <p:sp>
        <p:nvSpPr>
          <p:cNvPr id="6" name="Rectangle 8"/>
          <p:cNvSpPr>
            <a:spLocks noGrp="1" noChangeArrowheads="1"/>
          </p:cNvSpPr>
          <p:nvPr>
            <p:ph type="sldNum" sz="quarter" idx="12"/>
          </p:nvPr>
        </p:nvSpPr>
        <p:spPr/>
        <p:txBody>
          <a:bodyPr/>
          <a:lstStyle>
            <a:lvl1pPr>
              <a:defRPr/>
            </a:lvl1pPr>
          </a:lstStyle>
          <a:p>
            <a:pPr>
              <a:defRPr/>
            </a:pPr>
            <a:fld id="{1998EE3D-EFEB-4C9D-A120-C325ECE4BB5B}" type="slidenum">
              <a:rPr lang="zh-CN" altLang="en-US"/>
              <a:t>‹#›</a:t>
            </a:fld>
            <a:endParaRPr lang="zh-CN" alt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50825" y="1844675"/>
            <a:ext cx="4275138" cy="4287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78363" y="1844675"/>
            <a:ext cx="4276725" cy="4287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a:defRPr/>
            </a:lvl1pPr>
          </a:lstStyle>
          <a:p>
            <a:pPr>
              <a:defRPr/>
            </a:pPr>
            <a:fld id="{DF3DD7D5-ECB8-4FE4-B4CE-EDD3387BA3DB}" type="datetime1">
              <a:rPr lang="zh-CN" altLang="en-US"/>
              <a:t>2019/2/25</a:t>
            </a:fld>
            <a:endParaRPr lang="zh-CN" altLang="en-US"/>
          </a:p>
        </p:txBody>
      </p:sp>
      <p:sp>
        <p:nvSpPr>
          <p:cNvPr id="6" name="Rectangle 7"/>
          <p:cNvSpPr>
            <a:spLocks noGrp="1" noChangeArrowheads="1"/>
          </p:cNvSpPr>
          <p:nvPr>
            <p:ph type="ftr" sz="quarter" idx="11"/>
          </p:nvPr>
        </p:nvSpPr>
        <p:spPr/>
        <p:txBody>
          <a:bodyPr/>
          <a:lstStyle>
            <a:lvl1pPr>
              <a:defRPr/>
            </a:lvl1pPr>
          </a:lstStyle>
          <a:p>
            <a:pPr>
              <a:defRPr/>
            </a:pPr>
            <a:endParaRPr lang="zh-CN" altLang="en-US"/>
          </a:p>
        </p:txBody>
      </p:sp>
      <p:sp>
        <p:nvSpPr>
          <p:cNvPr id="7" name="Rectangle 8"/>
          <p:cNvSpPr>
            <a:spLocks noGrp="1" noChangeArrowheads="1"/>
          </p:cNvSpPr>
          <p:nvPr>
            <p:ph type="sldNum" sz="quarter" idx="12"/>
          </p:nvPr>
        </p:nvSpPr>
        <p:spPr/>
        <p:txBody>
          <a:bodyPr/>
          <a:lstStyle>
            <a:lvl1pPr>
              <a:defRPr/>
            </a:lvl1pPr>
          </a:lstStyle>
          <a:p>
            <a:pPr>
              <a:defRPr/>
            </a:pPr>
            <a:fld id="{4C47AAAD-0B1B-4813-82DD-6D40CF35E01E}" type="slidenum">
              <a:rPr lang="zh-CN" altLang="en-US"/>
              <a:t>‹#›</a:t>
            </a:fld>
            <a:endParaRPr lang="zh-CN" alt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p:txBody>
          <a:bodyPr/>
          <a:lstStyle>
            <a:lvl1pPr>
              <a:defRPr/>
            </a:lvl1pPr>
          </a:lstStyle>
          <a:p>
            <a:pPr>
              <a:defRPr/>
            </a:pPr>
            <a:fld id="{AD10C6FD-C669-4506-B224-2AC4FCCF6981}" type="datetime1">
              <a:rPr lang="zh-CN" altLang="en-US"/>
              <a:t>2019/2/25</a:t>
            </a:fld>
            <a:endParaRPr lang="zh-CN" altLang="en-US"/>
          </a:p>
        </p:txBody>
      </p:sp>
      <p:sp>
        <p:nvSpPr>
          <p:cNvPr id="8" name="Rectangle 7"/>
          <p:cNvSpPr>
            <a:spLocks noGrp="1" noChangeArrowheads="1"/>
          </p:cNvSpPr>
          <p:nvPr>
            <p:ph type="ftr" sz="quarter" idx="11"/>
          </p:nvPr>
        </p:nvSpPr>
        <p:spPr/>
        <p:txBody>
          <a:bodyPr/>
          <a:lstStyle>
            <a:lvl1pPr>
              <a:defRPr/>
            </a:lvl1pPr>
          </a:lstStyle>
          <a:p>
            <a:pPr>
              <a:defRPr/>
            </a:pPr>
            <a:endParaRPr lang="zh-CN" altLang="en-US"/>
          </a:p>
        </p:txBody>
      </p:sp>
      <p:sp>
        <p:nvSpPr>
          <p:cNvPr id="9" name="Rectangle 8"/>
          <p:cNvSpPr>
            <a:spLocks noGrp="1" noChangeArrowheads="1"/>
          </p:cNvSpPr>
          <p:nvPr>
            <p:ph type="sldNum" sz="quarter" idx="12"/>
          </p:nvPr>
        </p:nvSpPr>
        <p:spPr/>
        <p:txBody>
          <a:bodyPr/>
          <a:lstStyle>
            <a:lvl1pPr>
              <a:defRPr/>
            </a:lvl1pPr>
          </a:lstStyle>
          <a:p>
            <a:pPr>
              <a:defRPr/>
            </a:pPr>
            <a:fld id="{BC1BEF4D-164D-483E-A19B-0EC03ABE517E}" type="slidenum">
              <a:rPr lang="zh-CN" altLang="en-US"/>
              <a:t>‹#›</a:t>
            </a:fld>
            <a:endParaRPr lang="zh-CN" alt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p:txBody>
          <a:bodyPr/>
          <a:lstStyle>
            <a:lvl1pPr>
              <a:defRPr/>
            </a:lvl1pPr>
          </a:lstStyle>
          <a:p>
            <a:pPr>
              <a:defRPr/>
            </a:pPr>
            <a:fld id="{8F825802-AE2A-4A10-A28C-E2A8E0EB087F}" type="datetime1">
              <a:rPr lang="zh-CN" altLang="en-US"/>
              <a:t>2019/2/25</a:t>
            </a:fld>
            <a:endParaRPr lang="zh-CN" altLang="en-US"/>
          </a:p>
        </p:txBody>
      </p:sp>
      <p:sp>
        <p:nvSpPr>
          <p:cNvPr id="4" name="Rectangle 7"/>
          <p:cNvSpPr>
            <a:spLocks noGrp="1" noChangeArrowheads="1"/>
          </p:cNvSpPr>
          <p:nvPr>
            <p:ph type="ftr" sz="quarter" idx="11"/>
          </p:nvPr>
        </p:nvSpPr>
        <p:spPr/>
        <p:txBody>
          <a:bodyPr/>
          <a:lstStyle>
            <a:lvl1pPr>
              <a:defRPr/>
            </a:lvl1pPr>
          </a:lstStyle>
          <a:p>
            <a:pPr>
              <a:defRPr/>
            </a:pPr>
            <a:endParaRPr lang="zh-CN" altLang="en-US"/>
          </a:p>
        </p:txBody>
      </p:sp>
      <p:sp>
        <p:nvSpPr>
          <p:cNvPr id="5" name="Rectangle 8"/>
          <p:cNvSpPr>
            <a:spLocks noGrp="1" noChangeArrowheads="1"/>
          </p:cNvSpPr>
          <p:nvPr>
            <p:ph type="sldNum" sz="quarter" idx="12"/>
          </p:nvPr>
        </p:nvSpPr>
        <p:spPr/>
        <p:txBody>
          <a:bodyPr/>
          <a:lstStyle>
            <a:lvl1pPr>
              <a:defRPr/>
            </a:lvl1pPr>
          </a:lstStyle>
          <a:p>
            <a:pPr>
              <a:defRPr/>
            </a:pPr>
            <a:fld id="{CBD0F46A-9C4D-49C6-A0DC-F94AA0EE5A27}" type="slidenum">
              <a:rPr lang="zh-CN" altLang="en-US"/>
              <a:t>‹#›</a:t>
            </a:fld>
            <a:endParaRPr lang="zh-CN" alt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fld id="{2B0E6660-7B46-43C0-8227-DE815FDAC8C7}" type="datetime1">
              <a:rPr lang="zh-CN" altLang="en-US"/>
              <a:t>2019/2/25</a:t>
            </a:fld>
            <a:endParaRPr lang="zh-CN" altLang="en-US"/>
          </a:p>
        </p:txBody>
      </p:sp>
      <p:sp>
        <p:nvSpPr>
          <p:cNvPr id="3" name="Rectangle 7"/>
          <p:cNvSpPr>
            <a:spLocks noGrp="1" noChangeArrowheads="1"/>
          </p:cNvSpPr>
          <p:nvPr>
            <p:ph type="ftr" sz="quarter" idx="11"/>
          </p:nvPr>
        </p:nvSpPr>
        <p:spPr/>
        <p:txBody>
          <a:bodyPr/>
          <a:lstStyle>
            <a:lvl1pPr>
              <a:defRPr/>
            </a:lvl1pPr>
          </a:lstStyle>
          <a:p>
            <a:pPr>
              <a:defRPr/>
            </a:pPr>
            <a:endParaRPr lang="zh-CN" altLang="en-US"/>
          </a:p>
        </p:txBody>
      </p:sp>
      <p:sp>
        <p:nvSpPr>
          <p:cNvPr id="4" name="Rectangle 8"/>
          <p:cNvSpPr>
            <a:spLocks noGrp="1" noChangeArrowheads="1"/>
          </p:cNvSpPr>
          <p:nvPr>
            <p:ph type="sldNum" sz="quarter" idx="12"/>
          </p:nvPr>
        </p:nvSpPr>
        <p:spPr/>
        <p:txBody>
          <a:bodyPr/>
          <a:lstStyle>
            <a:lvl1pPr>
              <a:defRPr/>
            </a:lvl1pPr>
          </a:lstStyle>
          <a:p>
            <a:pPr>
              <a:defRPr/>
            </a:pPr>
            <a:fld id="{97B86963-1366-4E34-A584-E113F172D8A1}" type="slidenum">
              <a:rPr lang="zh-CN" altLang="en-US"/>
              <a:t>‹#›</a:t>
            </a:fld>
            <a:endParaRPr lang="zh-CN" alt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fld id="{D655F113-1889-4A3C-8A90-2C13F6DCE231}" type="datetime1">
              <a:rPr lang="zh-CN" altLang="en-US"/>
              <a:t>2019/2/25</a:t>
            </a:fld>
            <a:endParaRPr lang="zh-CN" altLang="en-US"/>
          </a:p>
        </p:txBody>
      </p:sp>
      <p:sp>
        <p:nvSpPr>
          <p:cNvPr id="6" name="Rectangle 7"/>
          <p:cNvSpPr>
            <a:spLocks noGrp="1" noChangeArrowheads="1"/>
          </p:cNvSpPr>
          <p:nvPr>
            <p:ph type="ftr" sz="quarter" idx="11"/>
          </p:nvPr>
        </p:nvSpPr>
        <p:spPr/>
        <p:txBody>
          <a:bodyPr/>
          <a:lstStyle>
            <a:lvl1pPr>
              <a:defRPr/>
            </a:lvl1pPr>
          </a:lstStyle>
          <a:p>
            <a:pPr>
              <a:defRPr/>
            </a:pPr>
            <a:endParaRPr lang="zh-CN" altLang="en-US"/>
          </a:p>
        </p:txBody>
      </p:sp>
      <p:sp>
        <p:nvSpPr>
          <p:cNvPr id="7" name="Rectangle 8"/>
          <p:cNvSpPr>
            <a:spLocks noGrp="1" noChangeArrowheads="1"/>
          </p:cNvSpPr>
          <p:nvPr>
            <p:ph type="sldNum" sz="quarter" idx="12"/>
          </p:nvPr>
        </p:nvSpPr>
        <p:spPr/>
        <p:txBody>
          <a:bodyPr/>
          <a:lstStyle>
            <a:lvl1pPr>
              <a:defRPr/>
            </a:lvl1pPr>
          </a:lstStyle>
          <a:p>
            <a:pPr>
              <a:defRPr/>
            </a:pPr>
            <a:fld id="{8E969AF3-59E6-46BC-B2BC-CFE296DC163D}" type="slidenum">
              <a:rPr lang="zh-CN" altLang="en-US"/>
              <a:t>‹#›</a:t>
            </a:fld>
            <a:endParaRPr lang="zh-CN" alt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fld id="{0AD7F4CC-BE5D-4C3F-80B3-AA5FAD23E5BE}" type="datetime1">
              <a:rPr lang="zh-CN" altLang="en-US"/>
              <a:t>2019/2/25</a:t>
            </a:fld>
            <a:endParaRPr lang="zh-CN" altLang="en-US"/>
          </a:p>
        </p:txBody>
      </p:sp>
      <p:sp>
        <p:nvSpPr>
          <p:cNvPr id="6" name="Rectangle 7"/>
          <p:cNvSpPr>
            <a:spLocks noGrp="1" noChangeArrowheads="1"/>
          </p:cNvSpPr>
          <p:nvPr>
            <p:ph type="ftr" sz="quarter" idx="11"/>
          </p:nvPr>
        </p:nvSpPr>
        <p:spPr/>
        <p:txBody>
          <a:bodyPr/>
          <a:lstStyle>
            <a:lvl1pPr>
              <a:defRPr/>
            </a:lvl1pPr>
          </a:lstStyle>
          <a:p>
            <a:pPr>
              <a:defRPr/>
            </a:pPr>
            <a:endParaRPr lang="zh-CN" altLang="en-US"/>
          </a:p>
        </p:txBody>
      </p:sp>
      <p:sp>
        <p:nvSpPr>
          <p:cNvPr id="7" name="Rectangle 8"/>
          <p:cNvSpPr>
            <a:spLocks noGrp="1" noChangeArrowheads="1"/>
          </p:cNvSpPr>
          <p:nvPr>
            <p:ph type="sldNum" sz="quarter" idx="12"/>
          </p:nvPr>
        </p:nvSpPr>
        <p:spPr/>
        <p:txBody>
          <a:bodyPr/>
          <a:lstStyle>
            <a:lvl1pPr>
              <a:defRPr/>
            </a:lvl1pPr>
          </a:lstStyle>
          <a:p>
            <a:pPr>
              <a:defRPr/>
            </a:pPr>
            <a:fld id="{492CA18E-0629-4554-81A8-4F1285273CC3}" type="slidenum">
              <a:rPr lang="zh-CN" altLang="en-US"/>
              <a:t>‹#›</a:t>
            </a:fld>
            <a:endParaRPr lang="zh-CN" alt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9" descr="未命名"/>
          <p:cNvPicPr>
            <a:picLocks noChangeAspect="1" noChangeArrowheads="1"/>
          </p:cNvPicPr>
          <p:nvPr/>
        </p:nvPicPr>
        <p:blipFill>
          <a:blip r:embed="rId14">
            <a:lum bright="30000" contrast="-36000"/>
          </a:blip>
          <a:srcRect/>
          <a:stretch>
            <a:fillRect/>
          </a:stretch>
        </p:blipFill>
        <p:spPr bwMode="auto">
          <a:xfrm>
            <a:off x="0" y="5734050"/>
            <a:ext cx="9144000" cy="1123950"/>
          </a:xfrm>
          <a:prstGeom prst="rect">
            <a:avLst/>
          </a:prstGeom>
          <a:noFill/>
          <a:ln w="9525">
            <a:noFill/>
            <a:miter lim="800000"/>
            <a:headEnd/>
            <a:tailEnd/>
          </a:ln>
        </p:spPr>
      </p:pic>
      <p:pic>
        <p:nvPicPr>
          <p:cNvPr id="17411" name="Picture 2" descr="index08_01"/>
          <p:cNvPicPr>
            <a:picLocks noChangeAspect="1" noChangeArrowheads="1"/>
          </p:cNvPicPr>
          <p:nvPr/>
        </p:nvPicPr>
        <p:blipFill>
          <a:blip r:embed="rId15"/>
          <a:srcRect/>
          <a:stretch>
            <a:fillRect/>
          </a:stretch>
        </p:blipFill>
        <p:spPr bwMode="auto">
          <a:xfrm>
            <a:off x="0" y="0"/>
            <a:ext cx="2571750" cy="628650"/>
          </a:xfrm>
          <a:prstGeom prst="rect">
            <a:avLst/>
          </a:prstGeom>
          <a:noFill/>
          <a:ln w="9525">
            <a:noFill/>
            <a:miter lim="800000"/>
            <a:headEnd/>
            <a:tailEnd/>
          </a:ln>
        </p:spPr>
      </p:pic>
      <p:sp>
        <p:nvSpPr>
          <p:cNvPr id="17412" name="Rectangle 4"/>
          <p:cNvSpPr>
            <a:spLocks noGrp="1" noChangeArrowheads="1"/>
          </p:cNvSpPr>
          <p:nvPr>
            <p:ph type="title"/>
          </p:nvPr>
        </p:nvSpPr>
        <p:spPr bwMode="auto">
          <a:xfrm>
            <a:off x="250825" y="214313"/>
            <a:ext cx="8693150" cy="1462087"/>
          </a:xfrm>
          <a:prstGeom prst="rect">
            <a:avLst/>
          </a:prstGeom>
          <a:noFill/>
          <a:ln w="9525">
            <a:noFill/>
            <a:miter lim="800000"/>
          </a:ln>
        </p:spPr>
        <p:txBody>
          <a:bodyPr vert="horz" wrap="square" lIns="91440" tIns="45720" rIns="91440" bIns="45720" numCol="1" anchor="b" anchorCtr="0" compatLnSpc="1"/>
          <a:lstStyle/>
          <a:p>
            <a:pPr lvl="0"/>
            <a:r>
              <a:rPr lang="zh-CN" altLang="en-US"/>
              <a:t>单击此处编辑母版标题样式</a:t>
            </a:r>
          </a:p>
        </p:txBody>
      </p:sp>
      <p:sp>
        <p:nvSpPr>
          <p:cNvPr id="17413" name="Rectangle 5"/>
          <p:cNvSpPr>
            <a:spLocks noGrp="1" noChangeArrowheads="1"/>
          </p:cNvSpPr>
          <p:nvPr>
            <p:ph type="body" idx="1"/>
          </p:nvPr>
        </p:nvSpPr>
        <p:spPr bwMode="auto">
          <a:xfrm>
            <a:off x="250825" y="1844675"/>
            <a:ext cx="8704263" cy="4287838"/>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7350" name="Rectangle 6"/>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fontAlgn="auto">
              <a:spcBef>
                <a:spcPts val="0"/>
              </a:spcBef>
              <a:spcAft>
                <a:spcPts val="0"/>
              </a:spcAft>
              <a:defRPr sz="1400">
                <a:latin typeface="+mj-lt"/>
                <a:ea typeface="+mn-ea"/>
              </a:defRPr>
            </a:lvl1pPr>
          </a:lstStyle>
          <a:p>
            <a:pPr>
              <a:defRPr/>
            </a:pPr>
            <a:fld id="{073CD42B-809C-4ECF-81C7-09F0AFC596D7}" type="datetime1">
              <a:rPr lang="zh-CN" altLang="en-US"/>
              <a:t>2019/2/25</a:t>
            </a:fld>
            <a:endParaRPr lang="zh-CN" altLang="en-US"/>
          </a:p>
        </p:txBody>
      </p:sp>
      <p:sp>
        <p:nvSpPr>
          <p:cNvPr id="57351" name="Rectangle 7"/>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fontAlgn="auto">
              <a:spcBef>
                <a:spcPts val="0"/>
              </a:spcBef>
              <a:spcAft>
                <a:spcPts val="0"/>
              </a:spcAft>
              <a:defRPr sz="1400">
                <a:latin typeface="+mj-lt"/>
                <a:ea typeface="+mn-ea"/>
              </a:defRPr>
            </a:lvl1pPr>
          </a:lstStyle>
          <a:p>
            <a:pPr>
              <a:defRPr/>
            </a:pPr>
            <a:endParaRPr lang="zh-CN" altLang="en-US"/>
          </a:p>
        </p:txBody>
      </p:sp>
      <p:sp>
        <p:nvSpPr>
          <p:cNvPr id="57352" name="Rectangle 8"/>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lstStyle>
            <a:lvl1pPr algn="r" fontAlgn="auto">
              <a:spcBef>
                <a:spcPts val="0"/>
              </a:spcBef>
              <a:spcAft>
                <a:spcPts val="0"/>
              </a:spcAft>
              <a:defRPr sz="1400">
                <a:latin typeface="+mj-lt"/>
                <a:ea typeface="+mn-ea"/>
              </a:defRPr>
            </a:lvl1pPr>
          </a:lstStyle>
          <a:p>
            <a:pPr>
              <a:defRPr/>
            </a:pPr>
            <a:fld id="{3A833B34-4596-4174-930C-B6D969DA73D4}"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fade/>
  </p:transition>
  <p:hf hdr="0" ftr="0" dt="0"/>
  <p:txStyles>
    <p:titleStyle>
      <a:lvl1pPr algn="l" rtl="0" eaLnBrk="0" fontAlgn="base" hangingPunct="0">
        <a:spcBef>
          <a:spcPct val="0"/>
        </a:spcBef>
        <a:spcAft>
          <a:spcPct val="0"/>
        </a:spcAft>
        <a:defRPr sz="4400">
          <a:solidFill>
            <a:srgbClr val="CC0099"/>
          </a:solidFill>
          <a:latin typeface="+mj-lt"/>
          <a:ea typeface="+mj-ea"/>
          <a:cs typeface="楷体_GB2312"/>
        </a:defRPr>
      </a:lvl1pPr>
      <a:lvl2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2pPr>
      <a:lvl3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3pPr>
      <a:lvl4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4pPr>
      <a:lvl5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5pPr>
      <a:lvl6pPr marL="4572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6pPr>
      <a:lvl7pPr marL="9144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7pPr>
      <a:lvl8pPr marL="13716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8pPr>
      <a:lvl9pPr marL="18288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cs typeface="楷体_GB2312"/>
        </a:defRPr>
      </a:lvl5pPr>
      <a:lvl6pPr marL="25146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7.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4.png"/><Relationship Id="rId5" Type="http://schemas.openxmlformats.org/officeDocument/2006/relationships/image" Target="../media/image13.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gif"/></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3.wmf"/></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0.wmf"/><Relationship Id="rId4"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2.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wmf"/><Relationship Id="rId5" Type="http://schemas.openxmlformats.org/officeDocument/2006/relationships/oleObject" Target="../embeddings/oleObject4.bin"/><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0.xml"/><Relationship Id="rId13" Type="http://schemas.openxmlformats.org/officeDocument/2006/relationships/image" Target="../media/image49.png"/><Relationship Id="rId18" Type="http://schemas.openxmlformats.org/officeDocument/2006/relationships/image" Target="../media/image53.png"/><Relationship Id="rId3" Type="http://schemas.microsoft.com/office/2007/relationships/media" Target="../media/media3.WAV"/><Relationship Id="rId7" Type="http://schemas.openxmlformats.org/officeDocument/2006/relationships/slideLayout" Target="../slideLayouts/slideLayout2.xml"/><Relationship Id="rId12" Type="http://schemas.openxmlformats.org/officeDocument/2006/relationships/image" Target="../media/image48.png"/><Relationship Id="rId17" Type="http://schemas.openxmlformats.org/officeDocument/2006/relationships/image" Target="../media/image52.png"/><Relationship Id="rId2" Type="http://schemas.openxmlformats.org/officeDocument/2006/relationships/audio" Target="../media/media2.WAV"/><Relationship Id="rId16" Type="http://schemas.openxmlformats.org/officeDocument/2006/relationships/image" Target="../media/image51.png"/><Relationship Id="rId1" Type="http://schemas.microsoft.com/office/2007/relationships/media" Target="../media/media2.WAV"/><Relationship Id="rId6" Type="http://schemas.openxmlformats.org/officeDocument/2006/relationships/audio" Target="../media/media4.WAV"/><Relationship Id="rId11" Type="http://schemas.openxmlformats.org/officeDocument/2006/relationships/image" Target="../media/image47.png"/><Relationship Id="rId5" Type="http://schemas.microsoft.com/office/2007/relationships/media" Target="../media/media4.WAV"/><Relationship Id="rId15" Type="http://schemas.openxmlformats.org/officeDocument/2006/relationships/image" Target="../media/image50.png"/><Relationship Id="rId10" Type="http://schemas.openxmlformats.org/officeDocument/2006/relationships/image" Target="../media/image46.png"/><Relationship Id="rId4" Type="http://schemas.openxmlformats.org/officeDocument/2006/relationships/audio" Target="../media/media3.WAV"/><Relationship Id="rId9" Type="http://schemas.openxmlformats.org/officeDocument/2006/relationships/image" Target="../media/image45.png"/><Relationship Id="rId1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54.emf"/><Relationship Id="rId4" Type="http://schemas.openxmlformats.org/officeDocument/2006/relationships/oleObject" Target="../embeddings/oleObject5.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53.png"/><Relationship Id="rId5" Type="http://schemas.openxmlformats.org/officeDocument/2006/relationships/image" Target="../media/image55.wmf"/><Relationship Id="rId4"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8" Type="http://schemas.openxmlformats.org/officeDocument/2006/relationships/image" Target="../media/image56.wmf"/><Relationship Id="rId13" Type="http://schemas.openxmlformats.org/officeDocument/2006/relationships/oleObject" Target="../embeddings/oleObject10.bin"/><Relationship Id="rId3" Type="http://schemas.openxmlformats.org/officeDocument/2006/relationships/notesSlide" Target="../notesSlides/notesSlide23.xml"/><Relationship Id="rId7" Type="http://schemas.openxmlformats.org/officeDocument/2006/relationships/oleObject" Target="../embeddings/oleObject7.bin"/><Relationship Id="rId12" Type="http://schemas.openxmlformats.org/officeDocument/2006/relationships/image" Target="../media/image58.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61.png"/><Relationship Id="rId11" Type="http://schemas.openxmlformats.org/officeDocument/2006/relationships/oleObject" Target="../embeddings/oleObject9.bin"/><Relationship Id="rId5" Type="http://schemas.openxmlformats.org/officeDocument/2006/relationships/image" Target="../media/image60.png"/><Relationship Id="rId10" Type="http://schemas.openxmlformats.org/officeDocument/2006/relationships/image" Target="../media/image57.wmf"/><Relationship Id="rId4" Type="http://schemas.openxmlformats.org/officeDocument/2006/relationships/image" Target="../media/image59.png"/><Relationship Id="rId9" Type="http://schemas.openxmlformats.org/officeDocument/2006/relationships/oleObject" Target="../embeddings/oleObject8.bin"/><Relationship Id="rId14" Type="http://schemas.openxmlformats.org/officeDocument/2006/relationships/image" Target="../media/image55.wmf"/></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63.png"/><Relationship Id="rId4" Type="http://schemas.microsoft.com/office/2007/relationships/hdphoto" Target="../media/hdphoto3.wdp"/></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66.GIF"/><Relationship Id="rId5" Type="http://schemas.openxmlformats.org/officeDocument/2006/relationships/image" Target="../media/image65.GIF"/><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image" Target="../media/image69.png"/><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70.png"/><Relationship Id="rId5" Type="http://schemas.openxmlformats.org/officeDocument/2006/relationships/image" Target="../media/image67.wmf"/><Relationship Id="rId4" Type="http://schemas.openxmlformats.org/officeDocument/2006/relationships/oleObject" Target="../embeddings/oleObject12.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71.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72.wmf"/><Relationship Id="rId4" Type="http://schemas.openxmlformats.org/officeDocument/2006/relationships/oleObject" Target="../embeddings/oleObject15.bin"/></Relationships>
</file>

<file path=ppt/slides/_rels/slide4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89.wmf"/><Relationship Id="rId3" Type="http://schemas.openxmlformats.org/officeDocument/2006/relationships/notesSlide" Target="../notesSlides/notesSlide33.xml"/><Relationship Id="rId7" Type="http://schemas.openxmlformats.org/officeDocument/2006/relationships/image" Target="../media/image86.wmf"/><Relationship Id="rId12"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17.bin"/><Relationship Id="rId11" Type="http://schemas.openxmlformats.org/officeDocument/2006/relationships/image" Target="../media/image88.wmf"/><Relationship Id="rId5" Type="http://schemas.openxmlformats.org/officeDocument/2006/relationships/image" Target="../media/image85.wmf"/><Relationship Id="rId10" Type="http://schemas.openxmlformats.org/officeDocument/2006/relationships/oleObject" Target="../embeddings/oleObject19.bin"/><Relationship Id="rId4" Type="http://schemas.openxmlformats.org/officeDocument/2006/relationships/oleObject" Target="../embeddings/oleObject16.bin"/><Relationship Id="rId9" Type="http://schemas.openxmlformats.org/officeDocument/2006/relationships/image" Target="../media/image87.wmf"/><Relationship Id="rId14" Type="http://schemas.openxmlformats.org/officeDocument/2006/relationships/image" Target="../media/image90.w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95.jpeg"/><Relationship Id="rId5" Type="http://schemas.openxmlformats.org/officeDocument/2006/relationships/image" Target="../media/image94.wmf"/><Relationship Id="rId4" Type="http://schemas.openxmlformats.org/officeDocument/2006/relationships/image" Target="../media/image93.wmf"/></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98.w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00.png"/><Relationship Id="rId5" Type="http://schemas.openxmlformats.org/officeDocument/2006/relationships/image" Target="../media/image99.wmf"/><Relationship Id="rId4" Type="http://schemas.openxmlformats.org/officeDocument/2006/relationships/oleObject" Target="../embeddings/oleObject21.bin"/></Relationships>
</file>

<file path=ppt/slides/_rels/slide68.x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notesSlide" Target="../notesSlides/notesSlide43.xml"/><Relationship Id="rId7" Type="http://schemas.openxmlformats.org/officeDocument/2006/relationships/oleObject" Target="../embeddings/oleObject23.bin"/><Relationship Id="rId12" Type="http://schemas.openxmlformats.org/officeDocument/2006/relationships/image" Target="../media/image99.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01.wmf"/><Relationship Id="rId11" Type="http://schemas.openxmlformats.org/officeDocument/2006/relationships/oleObject" Target="../embeddings/oleObject21.bin"/><Relationship Id="rId5" Type="http://schemas.openxmlformats.org/officeDocument/2006/relationships/oleObject" Target="../embeddings/oleObject22.bin"/><Relationship Id="rId10" Type="http://schemas.openxmlformats.org/officeDocument/2006/relationships/image" Target="../media/image103.wmf"/><Relationship Id="rId4" Type="http://schemas.openxmlformats.org/officeDocument/2006/relationships/slide" Target="slide42.xml"/><Relationship Id="rId9" Type="http://schemas.openxmlformats.org/officeDocument/2006/relationships/oleObject" Target="../embeddings/oleObject24.bin"/></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106.w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8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83.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116.w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117.wmf"/></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p:cNvSpPr>
            <a:spLocks noGrp="1"/>
          </p:cNvSpPr>
          <p:nvPr>
            <p:ph type="ctrTitle"/>
          </p:nvPr>
        </p:nvSpPr>
        <p:spPr>
          <a:xfrm>
            <a:off x="1019641" y="836712"/>
            <a:ext cx="7772400" cy="1462088"/>
          </a:xfrm>
        </p:spPr>
        <p:txBody>
          <a:bodyPr/>
          <a:lstStyle/>
          <a:p>
            <a:pPr eaLnBrk="1" hangingPunct="1"/>
            <a:r>
              <a:rPr lang="zh-CN" altLang="en-US" dirty="0"/>
              <a:t>第二讲</a:t>
            </a:r>
            <a:r>
              <a:rPr lang="en-US" altLang="zh-CN" dirty="0"/>
              <a:t>	  </a:t>
            </a:r>
            <a:r>
              <a:rPr lang="zh-CN" altLang="en-US" dirty="0"/>
              <a:t>无线信号传输概述</a:t>
            </a:r>
          </a:p>
        </p:txBody>
      </p:sp>
      <p:sp>
        <p:nvSpPr>
          <p:cNvPr id="14338" name="副标题 2"/>
          <p:cNvSpPr>
            <a:spLocks noGrp="1"/>
          </p:cNvSpPr>
          <p:nvPr>
            <p:ph type="subTitle" idx="1"/>
          </p:nvPr>
        </p:nvSpPr>
        <p:spPr>
          <a:xfrm>
            <a:off x="2051720" y="3933056"/>
            <a:ext cx="6400800" cy="1752600"/>
          </a:xfrm>
        </p:spPr>
        <p:txBody>
          <a:bodyPr/>
          <a:lstStyle/>
          <a:p>
            <a:pPr eaLnBrk="1" hangingPunct="1"/>
            <a:r>
              <a:rPr lang="zh-CN" altLang="en-US" dirty="0">
                <a:solidFill>
                  <a:schemeClr val="tx1"/>
                </a:solidFill>
              </a:rPr>
              <a:t>赵振刚</a:t>
            </a:r>
            <a:endParaRPr lang="en-US" altLang="zh-CN" dirty="0">
              <a:solidFill>
                <a:schemeClr val="tx1"/>
              </a:solidFill>
            </a:endParaRPr>
          </a:p>
          <a:p>
            <a:pPr eaLnBrk="1" hangingPunct="1"/>
            <a:r>
              <a:rPr lang="en-US" altLang="zh-CN" dirty="0">
                <a:solidFill>
                  <a:schemeClr val="tx1"/>
                </a:solidFill>
              </a:rPr>
              <a:t>gavin@ustc.edu.cn</a:t>
            </a:r>
            <a:endParaRPr lang="zh-CN" altLang="en-US" dirty="0">
              <a:solidFill>
                <a:schemeClr val="tx1"/>
              </a:solidFill>
            </a:endParaRPr>
          </a:p>
        </p:txBody>
      </p:sp>
      <p:sp>
        <p:nvSpPr>
          <p:cNvPr id="4" name="灯片编号占位符 3"/>
          <p:cNvSpPr>
            <a:spLocks noGrp="1"/>
          </p:cNvSpPr>
          <p:nvPr>
            <p:ph type="sldNum" sz="quarter" idx="12"/>
          </p:nvPr>
        </p:nvSpPr>
        <p:spPr/>
        <p:txBody>
          <a:bodyPr/>
          <a:lstStyle/>
          <a:p>
            <a:pPr>
              <a:defRPr/>
            </a:pPr>
            <a:fld id="{FE459A32-D51C-4092-9ECF-D481BE1BDEDE}" type="slidenum">
              <a:rPr lang="zh-CN" altLang="en-US"/>
              <a:t>1</a:t>
            </a:fld>
            <a:endParaRPr lang="zh-CN" altLang="en-US"/>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401A05A5-CCF9-49B1-BF2C-CF33CDCD0EC0}"/>
              </a:ext>
            </a:extLst>
          </p:cNvPr>
          <p:cNvSpPr>
            <a:spLocks noGrp="1" noChangeArrowheads="1"/>
          </p:cNvSpPr>
          <p:nvPr>
            <p:ph type="title"/>
          </p:nvPr>
        </p:nvSpPr>
        <p:spPr>
          <a:xfrm>
            <a:off x="250825" y="214313"/>
            <a:ext cx="8693150" cy="1126455"/>
          </a:xfrm>
        </p:spPr>
        <p:txBody>
          <a:bodyPr/>
          <a:lstStyle/>
          <a:p>
            <a:r>
              <a:rPr lang="zh-CN" altLang="en-US" dirty="0"/>
              <a:t>信号</a:t>
            </a:r>
          </a:p>
        </p:txBody>
      </p:sp>
      <p:sp>
        <p:nvSpPr>
          <p:cNvPr id="10" name="内容占位符 2">
            <a:extLst>
              <a:ext uri="{FF2B5EF4-FFF2-40B4-BE49-F238E27FC236}">
                <a16:creationId xmlns:a16="http://schemas.microsoft.com/office/drawing/2014/main" id="{BC5E282F-61E3-45B1-A159-0774E726677E}"/>
              </a:ext>
            </a:extLst>
          </p:cNvPr>
          <p:cNvSpPr>
            <a:spLocks noGrp="1"/>
          </p:cNvSpPr>
          <p:nvPr>
            <p:ph idx="1"/>
          </p:nvPr>
        </p:nvSpPr>
        <p:spPr>
          <a:xfrm>
            <a:off x="250825" y="1268760"/>
            <a:ext cx="8704263" cy="2160241"/>
          </a:xfrm>
        </p:spPr>
        <p:txBody>
          <a:bodyPr/>
          <a:lstStyle/>
          <a:p>
            <a:r>
              <a:rPr lang="zh-CN" altLang="en-US" dirty="0"/>
              <a:t>确定信号与随机信号</a:t>
            </a:r>
            <a:endParaRPr lang="en-US" altLang="zh-CN" dirty="0"/>
          </a:p>
          <a:p>
            <a:endParaRPr lang="en-US" altLang="zh-CN" dirty="0"/>
          </a:p>
        </p:txBody>
      </p:sp>
      <p:pic>
        <p:nvPicPr>
          <p:cNvPr id="2" name="图片 1">
            <a:extLst>
              <a:ext uri="{FF2B5EF4-FFF2-40B4-BE49-F238E27FC236}">
                <a16:creationId xmlns:a16="http://schemas.microsoft.com/office/drawing/2014/main" id="{9938893A-AE4C-4CFC-B316-22F50AA762B4}"/>
              </a:ext>
            </a:extLst>
          </p:cNvPr>
          <p:cNvPicPr>
            <a:picLocks noChangeAspect="1"/>
          </p:cNvPicPr>
          <p:nvPr/>
        </p:nvPicPr>
        <p:blipFill>
          <a:blip r:embed="rId3"/>
          <a:stretch>
            <a:fillRect/>
          </a:stretch>
        </p:blipFill>
        <p:spPr>
          <a:xfrm>
            <a:off x="611560" y="1988840"/>
            <a:ext cx="7866170" cy="4032448"/>
          </a:xfrm>
          <a:prstGeom prst="rect">
            <a:avLst/>
          </a:prstGeom>
        </p:spPr>
      </p:pic>
    </p:spTree>
    <p:extLst>
      <p:ext uri="{BB962C8B-B14F-4D97-AF65-F5344CB8AC3E}">
        <p14:creationId xmlns:p14="http://schemas.microsoft.com/office/powerpoint/2010/main" val="3606275887"/>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14630"/>
            <a:ext cx="8693150" cy="1020445"/>
          </a:xfrm>
        </p:spPr>
        <p:txBody>
          <a:bodyPr/>
          <a:lstStyle/>
          <a:p>
            <a:r>
              <a:rPr lang="zh-CN" altLang="en-US" dirty="0"/>
              <a:t>第</a:t>
            </a:r>
            <a:r>
              <a:rPr lang="en-US" altLang="zh-CN" dirty="0"/>
              <a:t>1</a:t>
            </a:r>
            <a:r>
              <a:rPr lang="zh-CN" altLang="en-US" dirty="0"/>
              <a:t>次作业</a:t>
            </a:r>
            <a:endParaRPr lang="en-US" altLang="zh-CN" dirty="0"/>
          </a:p>
        </p:txBody>
      </p:sp>
      <p:sp>
        <p:nvSpPr>
          <p:cNvPr id="3" name="内容占位符 2"/>
          <p:cNvSpPr>
            <a:spLocks noGrp="1"/>
          </p:cNvSpPr>
          <p:nvPr>
            <p:ph idx="1"/>
          </p:nvPr>
        </p:nvSpPr>
        <p:spPr>
          <a:xfrm>
            <a:off x="250825" y="1342390"/>
            <a:ext cx="8704263" cy="4287838"/>
          </a:xfrm>
        </p:spPr>
        <p:txBody>
          <a:bodyPr/>
          <a:lstStyle/>
          <a:p>
            <a:r>
              <a:rPr lang="en-US" altLang="zh-CN" sz="2800" dirty="0"/>
              <a:t>Chapter2 Problems 2.13</a:t>
            </a:r>
          </a:p>
          <a:p>
            <a:r>
              <a:rPr lang="zh-CN" altLang="en-US" sz="2800" dirty="0"/>
              <a:t>什么是随机信号？</a:t>
            </a:r>
            <a:endParaRPr lang="en-US" altLang="zh-CN" sz="2800" dirty="0"/>
          </a:p>
          <a:p>
            <a:r>
              <a:rPr lang="zh-CN" altLang="en-US" sz="2800" dirty="0"/>
              <a:t>调研通信中常见信号噪声并解释；</a:t>
            </a:r>
          </a:p>
          <a:p>
            <a:r>
              <a:rPr lang="zh-CN" altLang="en-US" sz="2800" dirty="0"/>
              <a:t>在通信中常用分贝作为单位，</a:t>
            </a:r>
            <a:r>
              <a:rPr lang="zh-CN" altLang="en-US" sz="2800" dirty="0">
                <a:sym typeface="+mn-ea"/>
              </a:rPr>
              <a:t>阅读</a:t>
            </a:r>
            <a:r>
              <a:rPr lang="en-US" altLang="zh-CN" sz="2800" dirty="0">
                <a:sym typeface="+mn-ea"/>
              </a:rPr>
              <a:t>Chapter2 Appendix</a:t>
            </a:r>
            <a:r>
              <a:rPr lang="zh-CN" altLang="en-US" sz="2800" dirty="0">
                <a:sym typeface="+mn-ea"/>
              </a:rPr>
              <a:t>，</a:t>
            </a:r>
            <a:r>
              <a:rPr lang="zh-CN" altLang="en-US" sz="2800" dirty="0"/>
              <a:t>请解释</a:t>
            </a:r>
            <a:r>
              <a:rPr lang="en-US" altLang="zh-CN" sz="2800" dirty="0"/>
              <a:t>:</a:t>
            </a:r>
          </a:p>
          <a:p>
            <a:pPr marL="0" indent="0">
              <a:buNone/>
            </a:pPr>
            <a:r>
              <a:rPr lang="zh-CN" altLang="en-US" dirty="0"/>
              <a:t>   </a:t>
            </a:r>
            <a:r>
              <a:rPr lang="en-US" altLang="zh-CN" sz="2400" dirty="0"/>
              <a:t>1. 3dB</a:t>
            </a:r>
            <a:r>
              <a:rPr lang="zh-CN" altLang="en-US" sz="2400" dirty="0"/>
              <a:t>带宽；</a:t>
            </a:r>
          </a:p>
          <a:p>
            <a:pPr marL="0" indent="0">
              <a:buNone/>
            </a:pPr>
            <a:r>
              <a:rPr lang="zh-CN" altLang="en-US" sz="2400" dirty="0"/>
              <a:t>    </a:t>
            </a:r>
            <a:r>
              <a:rPr lang="en-US" altLang="zh-CN" sz="2400" dirty="0"/>
              <a:t>2. </a:t>
            </a:r>
            <a:r>
              <a:rPr lang="zh-CN" altLang="en-US" sz="2400" dirty="0"/>
              <a:t>信号功率绝对值和分贝值之间换算关系，如</a:t>
            </a:r>
            <a:r>
              <a:rPr lang="en-US" altLang="zh-CN" sz="2400" dirty="0"/>
              <a:t>10W </a:t>
            </a:r>
            <a:r>
              <a:rPr lang="zh-CN" altLang="en-US" sz="2400" dirty="0"/>
              <a:t>相当于多少</a:t>
            </a:r>
            <a:r>
              <a:rPr lang="en-US" altLang="zh-CN" sz="2400" dirty="0" err="1"/>
              <a:t>dBW</a:t>
            </a:r>
            <a:r>
              <a:rPr lang="zh-CN" altLang="en-US" sz="2400" dirty="0"/>
              <a:t>， </a:t>
            </a:r>
            <a:r>
              <a:rPr lang="en-US" altLang="zh-CN" sz="2400" dirty="0"/>
              <a:t>100mW</a:t>
            </a:r>
            <a:r>
              <a:rPr lang="zh-CN" altLang="en-US" sz="2400" dirty="0"/>
              <a:t>相当于多少</a:t>
            </a:r>
            <a:r>
              <a:rPr lang="en-US" altLang="zh-CN" sz="2400" dirty="0"/>
              <a:t>dBm</a:t>
            </a:r>
            <a:r>
              <a:rPr lang="zh-CN" altLang="en-US" sz="2400" dirty="0"/>
              <a:t>？</a:t>
            </a:r>
          </a:p>
          <a:p>
            <a:pPr marL="0" indent="0">
              <a:buNone/>
            </a:pPr>
            <a:r>
              <a:rPr lang="zh-CN" altLang="en-US" sz="2400" dirty="0"/>
              <a:t>    </a:t>
            </a:r>
            <a:r>
              <a:rPr lang="en-US" altLang="zh-CN" sz="2400" dirty="0"/>
              <a:t>3. </a:t>
            </a:r>
            <a:r>
              <a:rPr lang="zh-CN" altLang="en-US" sz="2400" dirty="0"/>
              <a:t>对于天线，中继等信号接收装置，假如其输入功率为</a:t>
            </a:r>
            <a:r>
              <a:rPr lang="en-US" altLang="zh-CN" sz="2400" dirty="0"/>
              <a:t>500mW</a:t>
            </a:r>
            <a:r>
              <a:rPr lang="zh-CN" altLang="en-US" sz="2400" dirty="0"/>
              <a:t>，输出功率为</a:t>
            </a:r>
            <a:r>
              <a:rPr lang="en-US" altLang="zh-CN" sz="2400" dirty="0"/>
              <a:t>1000mW</a:t>
            </a:r>
            <a:r>
              <a:rPr lang="zh-CN" altLang="en-US" sz="2400" dirty="0"/>
              <a:t>，其增益值为多少分贝？</a:t>
            </a:r>
          </a:p>
        </p:txBody>
      </p:sp>
      <p:sp>
        <p:nvSpPr>
          <p:cNvPr id="4" name="灯片编号占位符 3"/>
          <p:cNvSpPr>
            <a:spLocks noGrp="1"/>
          </p:cNvSpPr>
          <p:nvPr>
            <p:ph type="sldNum" sz="quarter" idx="12"/>
          </p:nvPr>
        </p:nvSpPr>
        <p:spPr/>
        <p:txBody>
          <a:bodyPr/>
          <a:lstStyle/>
          <a:p>
            <a:pPr>
              <a:defRPr/>
            </a:pPr>
            <a:fld id="{4DA29BB0-9EE8-468E-BD41-280243634C63}" type="slidenum">
              <a:rPr lang="zh-CN" altLang="en-US"/>
              <a:t>100</a:t>
            </a:fld>
            <a:endParaRPr lang="zh-CN" altLang="en-US"/>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内容占位符 2"/>
          <p:cNvSpPr>
            <a:spLocks noGrp="1"/>
          </p:cNvSpPr>
          <p:nvPr>
            <p:ph idx="1"/>
          </p:nvPr>
        </p:nvSpPr>
        <p:spPr>
          <a:xfrm>
            <a:off x="250825" y="692150"/>
            <a:ext cx="8704263" cy="5440363"/>
          </a:xfrm>
        </p:spPr>
        <p:txBody>
          <a:bodyPr/>
          <a:lstStyle/>
          <a:p>
            <a:r>
              <a:rPr lang="zh-CN" altLang="en-US" sz="2800" b="1" dirty="0"/>
              <a:t>周期信号（</a:t>
            </a:r>
            <a:r>
              <a:rPr lang="en-US" altLang="zh-CN" sz="2800" b="1" dirty="0"/>
              <a:t>periodic signal</a:t>
            </a:r>
            <a:r>
              <a:rPr lang="zh-CN" altLang="en-US" sz="2800" b="1" dirty="0"/>
              <a:t>）</a:t>
            </a:r>
            <a:r>
              <a:rPr lang="zh-CN" altLang="en-US" sz="2800" dirty="0"/>
              <a:t>：周期性地重复的信号</a:t>
            </a:r>
            <a:endParaRPr lang="en-US" altLang="zh-CN" sz="2800" dirty="0"/>
          </a:p>
          <a:p>
            <a:endParaRPr lang="zh-CN" altLang="en-US" sz="2800" dirty="0"/>
          </a:p>
        </p:txBody>
      </p:sp>
      <p:graphicFrame>
        <p:nvGraphicFramePr>
          <p:cNvPr id="1026" name="Object 2"/>
          <p:cNvGraphicFramePr>
            <a:graphicFrameLocks noChangeAspect="1"/>
          </p:cNvGraphicFramePr>
          <p:nvPr/>
        </p:nvGraphicFramePr>
        <p:xfrm>
          <a:off x="5219700" y="1243013"/>
          <a:ext cx="3816350" cy="457200"/>
        </p:xfrm>
        <a:graphic>
          <a:graphicData uri="http://schemas.openxmlformats.org/presentationml/2006/ole">
            <mc:AlternateContent xmlns:mc="http://schemas.openxmlformats.org/markup-compatibility/2006">
              <mc:Choice xmlns:v="urn:schemas-microsoft-com:vml" Requires="v">
                <p:oleObj spid="_x0000_s23774" name="Equation" r:id="rId4" imgW="38100000" imgH="4572000" progId="Equation.DSMT4">
                  <p:embed/>
                </p:oleObj>
              </mc:Choice>
              <mc:Fallback>
                <p:oleObj name="Equation" r:id="rId4" imgW="38100000" imgH="4572000" progId="Equation.DSMT4">
                  <p:embed/>
                  <p:pic>
                    <p:nvPicPr>
                      <p:cNvPr id="1026" name="Object 2"/>
                      <p:cNvPicPr>
                        <a:picLocks noChangeAspect="1"/>
                      </p:cNvPicPr>
                      <p:nvPr/>
                    </p:nvPicPr>
                    <p:blipFill>
                      <a:blip r:embed="rId5"/>
                      <a:stretch>
                        <a:fillRect/>
                      </a:stretch>
                    </p:blipFill>
                    <p:spPr>
                      <a:xfrm>
                        <a:off x="5219700" y="1243013"/>
                        <a:ext cx="3816350" cy="457200"/>
                      </a:xfrm>
                      <a:prstGeom prst="rect">
                        <a:avLst/>
                      </a:prstGeom>
                      <a:noFill/>
                      <a:ln w="9525">
                        <a:noFill/>
                      </a:ln>
                    </p:spPr>
                  </p:pic>
                </p:oleObj>
              </mc:Fallback>
            </mc:AlternateContent>
          </a:graphicData>
        </a:graphic>
      </p:graphicFrame>
      <p:pic>
        <p:nvPicPr>
          <p:cNvPr id="1029" name="Picture 3"/>
          <p:cNvPicPr>
            <a:picLocks noChangeAspect="1" noChangeArrowheads="1"/>
          </p:cNvPicPr>
          <p:nvPr/>
        </p:nvPicPr>
        <p:blipFill>
          <a:blip r:embed="rId6"/>
          <a:srcRect/>
          <a:stretch>
            <a:fillRect/>
          </a:stretch>
        </p:blipFill>
        <p:spPr bwMode="auto">
          <a:xfrm>
            <a:off x="0" y="1268413"/>
            <a:ext cx="5060950" cy="2640012"/>
          </a:xfrm>
          <a:prstGeom prst="rect">
            <a:avLst/>
          </a:prstGeom>
          <a:noFill/>
          <a:ln w="9525">
            <a:noFill/>
            <a:miter lim="800000"/>
            <a:headEnd/>
            <a:tailEnd/>
          </a:ln>
        </p:spPr>
      </p:pic>
      <p:pic>
        <p:nvPicPr>
          <p:cNvPr id="1030" name="Picture 4"/>
          <p:cNvPicPr>
            <a:picLocks noChangeAspect="1" noChangeArrowheads="1"/>
          </p:cNvPicPr>
          <p:nvPr/>
        </p:nvPicPr>
        <p:blipFill>
          <a:blip r:embed="rId7"/>
          <a:srcRect/>
          <a:stretch>
            <a:fillRect/>
          </a:stretch>
        </p:blipFill>
        <p:spPr bwMode="auto">
          <a:xfrm>
            <a:off x="0" y="4076700"/>
            <a:ext cx="5219700" cy="2724150"/>
          </a:xfrm>
          <a:prstGeom prst="rect">
            <a:avLst/>
          </a:prstGeom>
          <a:noFill/>
          <a:ln w="9525">
            <a:noFill/>
            <a:miter lim="800000"/>
            <a:headEnd/>
            <a:tailEnd/>
          </a:ln>
        </p:spPr>
      </p:pic>
      <p:pic>
        <p:nvPicPr>
          <p:cNvPr id="2" name="图片 1" descr="实验装置"/>
          <p:cNvPicPr>
            <a:picLocks noChangeAspect="1"/>
          </p:cNvPicPr>
          <p:nvPr/>
        </p:nvPicPr>
        <p:blipFill>
          <a:blip r:embed="rId8"/>
          <a:stretch>
            <a:fillRect/>
          </a:stretch>
        </p:blipFill>
        <p:spPr>
          <a:xfrm>
            <a:off x="4572000" y="3429000"/>
            <a:ext cx="0" cy="0"/>
          </a:xfrm>
          <a:prstGeom prst="rect">
            <a:avLst/>
          </a:prstGeom>
        </p:spPr>
      </p:pic>
      <p:sp>
        <p:nvSpPr>
          <p:cNvPr id="4" name="灯片编号占位符 3"/>
          <p:cNvSpPr>
            <a:spLocks noGrp="1"/>
          </p:cNvSpPr>
          <p:nvPr>
            <p:ph type="sldNum" sz="quarter" idx="12"/>
          </p:nvPr>
        </p:nvSpPr>
        <p:spPr/>
        <p:txBody>
          <a:bodyPr/>
          <a:lstStyle/>
          <a:p>
            <a:pPr>
              <a:defRPr/>
            </a:pPr>
            <a:fld id="{5E4DB482-DF49-4927-ACA6-BF33868FAEB7}" type="slidenum">
              <a:rPr lang="zh-CN" altLang="en-US" smtClean="0"/>
              <a:t>11</a:t>
            </a:fld>
            <a:endParaRPr lang="zh-CN" altLang="en-US"/>
          </a:p>
        </p:txBody>
      </p:sp>
      <p:pic>
        <p:nvPicPr>
          <p:cNvPr id="5" name="图片 4" descr="实验装置"/>
          <p:cNvPicPr>
            <a:picLocks noChangeAspect="1"/>
          </p:cNvPicPr>
          <p:nvPr/>
        </p:nvPicPr>
        <p:blipFill>
          <a:blip r:embed="rId8"/>
          <a:stretch>
            <a:fillRect/>
          </a:stretch>
        </p:blipFill>
        <p:spPr>
          <a:xfrm>
            <a:off x="4572000" y="3429000"/>
            <a:ext cx="0" cy="0"/>
          </a:xfrm>
          <a:prstGeom prst="rect">
            <a:avLst/>
          </a:prstGeom>
        </p:spPr>
      </p:pic>
    </p:spTree>
    <p:extLst>
      <p:ext uri="{BB962C8B-B14F-4D97-AF65-F5344CB8AC3E}">
        <p14:creationId xmlns:p14="http://schemas.microsoft.com/office/powerpoint/2010/main" val="30600345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内容占位符 2"/>
          <p:cNvSpPr>
            <a:spLocks noGrp="1"/>
          </p:cNvSpPr>
          <p:nvPr>
            <p:ph idx="1"/>
          </p:nvPr>
        </p:nvSpPr>
        <p:spPr>
          <a:xfrm>
            <a:off x="250825" y="332656"/>
            <a:ext cx="8704263" cy="5440363"/>
          </a:xfrm>
        </p:spPr>
        <p:txBody>
          <a:bodyPr/>
          <a:lstStyle/>
          <a:p>
            <a:endParaRPr lang="en-US" altLang="zh-CN" sz="2800" b="1" dirty="0"/>
          </a:p>
          <a:p>
            <a:endParaRPr lang="en-US" altLang="zh-CN" sz="2800" b="1" dirty="0"/>
          </a:p>
          <a:p>
            <a:r>
              <a:rPr lang="zh-CN" altLang="en-US" sz="2800" b="1" dirty="0"/>
              <a:t>指数信号</a:t>
            </a:r>
            <a:r>
              <a:rPr lang="zh-CN" altLang="en-US" sz="2800" dirty="0"/>
              <a:t>：</a:t>
            </a:r>
            <a:endParaRPr lang="en-US" altLang="zh-CN" sz="2800" dirty="0"/>
          </a:p>
          <a:p>
            <a:pPr marL="0" indent="0">
              <a:buNone/>
            </a:pPr>
            <a:r>
              <a:rPr lang="en-US" altLang="zh-CN" sz="2800" dirty="0"/>
              <a:t>    </a:t>
            </a:r>
            <a:r>
              <a:rPr lang="zh-CN" altLang="en-US" sz="2800" dirty="0"/>
              <a:t>原子爆炸，化学连锁反应，，放射衰减，</a:t>
            </a:r>
            <a:r>
              <a:rPr lang="en-US" altLang="zh-CN" sz="2800" dirty="0"/>
              <a:t>RC</a:t>
            </a:r>
            <a:r>
              <a:rPr lang="zh-CN" altLang="en-US" sz="2800" dirty="0"/>
              <a:t>电路，阻尼系统响应</a:t>
            </a:r>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800" dirty="0"/>
          </a:p>
          <a:p>
            <a:r>
              <a:rPr lang="zh-CN" altLang="en-US" sz="2800" b="1" dirty="0"/>
              <a:t>正弦信号</a:t>
            </a:r>
            <a:r>
              <a:rPr lang="zh-CN" altLang="en-US" sz="2800" dirty="0"/>
              <a:t>：</a:t>
            </a:r>
          </a:p>
        </p:txBody>
      </p:sp>
      <p:pic>
        <p:nvPicPr>
          <p:cNvPr id="2" name="图片 1" descr="实验装置"/>
          <p:cNvPicPr>
            <a:picLocks noChangeAspect="1"/>
          </p:cNvPicPr>
          <p:nvPr/>
        </p:nvPicPr>
        <p:blipFill>
          <a:blip r:embed="rId3"/>
          <a:stretch>
            <a:fillRect/>
          </a:stretch>
        </p:blipFill>
        <p:spPr>
          <a:xfrm>
            <a:off x="4572000" y="3429000"/>
            <a:ext cx="0" cy="0"/>
          </a:xfrm>
          <a:prstGeom prst="rect">
            <a:avLst/>
          </a:prstGeom>
        </p:spPr>
      </p:pic>
      <p:sp>
        <p:nvSpPr>
          <p:cNvPr id="4" name="灯片编号占位符 3"/>
          <p:cNvSpPr>
            <a:spLocks noGrp="1"/>
          </p:cNvSpPr>
          <p:nvPr>
            <p:ph type="sldNum" sz="quarter" idx="12"/>
          </p:nvPr>
        </p:nvSpPr>
        <p:spPr/>
        <p:txBody>
          <a:bodyPr/>
          <a:lstStyle/>
          <a:p>
            <a:pPr>
              <a:defRPr/>
            </a:pPr>
            <a:fld id="{5E4DB482-DF49-4927-ACA6-BF33868FAEB7}" type="slidenum">
              <a:rPr lang="zh-CN" altLang="en-US" smtClean="0"/>
              <a:t>12</a:t>
            </a:fld>
            <a:endParaRPr lang="zh-CN" altLang="en-US"/>
          </a:p>
        </p:txBody>
      </p:sp>
      <p:pic>
        <p:nvPicPr>
          <p:cNvPr id="5" name="图片 4" descr="实验装置"/>
          <p:cNvPicPr>
            <a:picLocks noChangeAspect="1"/>
          </p:cNvPicPr>
          <p:nvPr/>
        </p:nvPicPr>
        <p:blipFill>
          <a:blip r:embed="rId3"/>
          <a:stretch>
            <a:fillRect/>
          </a:stretch>
        </p:blipFill>
        <p:spPr>
          <a:xfrm>
            <a:off x="4572000" y="3429000"/>
            <a:ext cx="0" cy="0"/>
          </a:xfrm>
          <a:prstGeom prst="rect">
            <a:avLst/>
          </a:prstGeom>
        </p:spPr>
      </p:pic>
      <p:pic>
        <p:nvPicPr>
          <p:cNvPr id="6" name="图片 5">
            <a:extLst>
              <a:ext uri="{FF2B5EF4-FFF2-40B4-BE49-F238E27FC236}">
                <a16:creationId xmlns:a16="http://schemas.microsoft.com/office/drawing/2014/main" id="{2A2DD284-6145-4BF3-BCAF-3FCD4B3B74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7864" y="4149080"/>
            <a:ext cx="3096344" cy="3096344"/>
          </a:xfrm>
          <a:prstGeom prst="rect">
            <a:avLst/>
          </a:prstGeom>
        </p:spPr>
      </p:pic>
      <p:sp>
        <p:nvSpPr>
          <p:cNvPr id="8" name="矩形 7">
            <a:extLst>
              <a:ext uri="{FF2B5EF4-FFF2-40B4-BE49-F238E27FC236}">
                <a16:creationId xmlns:a16="http://schemas.microsoft.com/office/drawing/2014/main" id="{D6C14255-F4D0-4184-A872-9B46179D1D4E}"/>
              </a:ext>
            </a:extLst>
          </p:cNvPr>
          <p:cNvSpPr/>
          <p:nvPr/>
        </p:nvSpPr>
        <p:spPr>
          <a:xfrm>
            <a:off x="467544" y="675314"/>
            <a:ext cx="4134465" cy="769441"/>
          </a:xfrm>
          <a:prstGeom prst="rect">
            <a:avLst/>
          </a:prstGeom>
        </p:spPr>
        <p:txBody>
          <a:bodyPr wrap="none">
            <a:spAutoFit/>
          </a:bodyPr>
          <a:lstStyle/>
          <a:p>
            <a:r>
              <a:rPr lang="zh-CN" altLang="en-US" sz="4400" kern="0" dirty="0">
                <a:solidFill>
                  <a:srgbClr val="CC0099"/>
                </a:solidFill>
                <a:latin typeface="Tahoma"/>
              </a:rPr>
              <a:t>两类最常见信号</a:t>
            </a:r>
            <a:endParaRPr lang="zh-CN" altLang="en-US" dirty="0"/>
          </a:p>
        </p:txBody>
      </p:sp>
      <p:pic>
        <p:nvPicPr>
          <p:cNvPr id="9" name="图片 8">
            <a:extLst>
              <a:ext uri="{FF2B5EF4-FFF2-40B4-BE49-F238E27FC236}">
                <a16:creationId xmlns:a16="http://schemas.microsoft.com/office/drawing/2014/main" id="{7FD69670-27F8-4796-B9D9-1E9213F13D9C}"/>
              </a:ext>
            </a:extLst>
          </p:cNvPr>
          <p:cNvPicPr>
            <a:picLocks noChangeAspect="1"/>
          </p:cNvPicPr>
          <p:nvPr/>
        </p:nvPicPr>
        <p:blipFill>
          <a:blip r:embed="rId5"/>
          <a:stretch>
            <a:fillRect/>
          </a:stretch>
        </p:blipFill>
        <p:spPr>
          <a:xfrm>
            <a:off x="4861178" y="2784476"/>
            <a:ext cx="2507197" cy="2110923"/>
          </a:xfrm>
          <a:prstGeom prst="rect">
            <a:avLst/>
          </a:prstGeom>
        </p:spPr>
      </p:pic>
      <p:sp>
        <p:nvSpPr>
          <p:cNvPr id="11" name="矩形 10">
            <a:extLst>
              <a:ext uri="{FF2B5EF4-FFF2-40B4-BE49-F238E27FC236}">
                <a16:creationId xmlns:a16="http://schemas.microsoft.com/office/drawing/2014/main" id="{452C26EC-84E6-4FD8-BE6F-BDAC326EEEF2}"/>
              </a:ext>
            </a:extLst>
          </p:cNvPr>
          <p:cNvSpPr/>
          <p:nvPr/>
        </p:nvSpPr>
        <p:spPr>
          <a:xfrm>
            <a:off x="2411760" y="1412776"/>
            <a:ext cx="3384376" cy="400110"/>
          </a:xfrm>
          <a:prstGeom prst="rect">
            <a:avLst/>
          </a:prstGeom>
        </p:spPr>
        <p:txBody>
          <a:bodyPr wrap="square">
            <a:spAutoFit/>
          </a:bodyPr>
          <a:lstStyle/>
          <a:p>
            <a:r>
              <a:rPr lang="en-US" altLang="zh-CN" sz="2000" dirty="0"/>
              <a:t>x(t)=Ce</a:t>
            </a:r>
            <a:r>
              <a:rPr lang="en-US" altLang="zh-CN" sz="2000" baseline="30000" dirty="0"/>
              <a:t>at</a:t>
            </a:r>
            <a:r>
              <a:rPr lang="en-US" altLang="zh-CN" sz="2000" dirty="0"/>
              <a:t> (</a:t>
            </a:r>
            <a:r>
              <a:rPr lang="zh-CN" altLang="en-US" sz="2000" dirty="0"/>
              <a:t>其中</a:t>
            </a:r>
            <a:r>
              <a:rPr lang="en-US" altLang="zh-CN" sz="2000" dirty="0"/>
              <a:t>C</a:t>
            </a:r>
            <a:r>
              <a:rPr lang="zh-CN" altLang="en-US" sz="2000" dirty="0"/>
              <a:t>和</a:t>
            </a:r>
            <a:r>
              <a:rPr lang="en-US" altLang="zh-CN" sz="2000" dirty="0"/>
              <a:t>a</a:t>
            </a:r>
            <a:r>
              <a:rPr lang="zh-CN" altLang="en-US" sz="2000" dirty="0"/>
              <a:t>是实数</a:t>
            </a:r>
            <a:r>
              <a:rPr lang="en-US" altLang="zh-CN" sz="2000" dirty="0"/>
              <a:t>) </a:t>
            </a:r>
            <a:endParaRPr lang="zh-CN" altLang="en-US" sz="2000" dirty="0"/>
          </a:p>
        </p:txBody>
      </p:sp>
      <p:pic>
        <p:nvPicPr>
          <p:cNvPr id="27653" name="Picture 5" descr="CTS-real_exp">
            <a:extLst>
              <a:ext uri="{FF2B5EF4-FFF2-40B4-BE49-F238E27FC236}">
                <a16:creationId xmlns:a16="http://schemas.microsoft.com/office/drawing/2014/main" id="{C4524B2F-DAFD-41A4-A5AC-B5E3C5E117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2593" y="2708920"/>
            <a:ext cx="3096344" cy="2322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4442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内容占位符 2"/>
          <p:cNvSpPr>
            <a:spLocks noGrp="1"/>
          </p:cNvSpPr>
          <p:nvPr>
            <p:ph idx="1"/>
          </p:nvPr>
        </p:nvSpPr>
        <p:spPr>
          <a:xfrm>
            <a:off x="250825" y="692151"/>
            <a:ext cx="8704263" cy="648618"/>
          </a:xfrm>
        </p:spPr>
        <p:txBody>
          <a:bodyPr/>
          <a:lstStyle/>
          <a:p>
            <a:r>
              <a:rPr lang="zh-CN" altLang="en-US" sz="2800" b="1" dirty="0"/>
              <a:t>复指数信号</a:t>
            </a:r>
            <a:endParaRPr lang="en-US" altLang="zh-CN" sz="2800" dirty="0"/>
          </a:p>
          <a:p>
            <a:endParaRPr lang="en-US" altLang="zh-CN" sz="2800" dirty="0"/>
          </a:p>
          <a:p>
            <a:endParaRPr lang="en-US" altLang="zh-CN" sz="2800" dirty="0"/>
          </a:p>
        </p:txBody>
      </p:sp>
      <p:pic>
        <p:nvPicPr>
          <p:cNvPr id="2" name="图片 1" descr="实验装置"/>
          <p:cNvPicPr>
            <a:picLocks noChangeAspect="1"/>
          </p:cNvPicPr>
          <p:nvPr/>
        </p:nvPicPr>
        <p:blipFill>
          <a:blip r:embed="rId3"/>
          <a:stretch>
            <a:fillRect/>
          </a:stretch>
        </p:blipFill>
        <p:spPr>
          <a:xfrm>
            <a:off x="4572000" y="3429000"/>
            <a:ext cx="0" cy="0"/>
          </a:xfrm>
          <a:prstGeom prst="rect">
            <a:avLst/>
          </a:prstGeom>
        </p:spPr>
      </p:pic>
      <p:sp>
        <p:nvSpPr>
          <p:cNvPr id="4" name="灯片编号占位符 3"/>
          <p:cNvSpPr>
            <a:spLocks noGrp="1"/>
          </p:cNvSpPr>
          <p:nvPr>
            <p:ph type="sldNum" sz="quarter" idx="12"/>
          </p:nvPr>
        </p:nvSpPr>
        <p:spPr/>
        <p:txBody>
          <a:bodyPr/>
          <a:lstStyle/>
          <a:p>
            <a:pPr>
              <a:defRPr/>
            </a:pPr>
            <a:fld id="{5E4DB482-DF49-4927-ACA6-BF33868FAEB7}" type="slidenum">
              <a:rPr lang="zh-CN" altLang="en-US" smtClean="0"/>
              <a:t>13</a:t>
            </a:fld>
            <a:endParaRPr lang="zh-CN" altLang="en-US"/>
          </a:p>
        </p:txBody>
      </p:sp>
      <p:pic>
        <p:nvPicPr>
          <p:cNvPr id="5" name="图片 4" descr="实验装置"/>
          <p:cNvPicPr>
            <a:picLocks noChangeAspect="1"/>
          </p:cNvPicPr>
          <p:nvPr/>
        </p:nvPicPr>
        <p:blipFill>
          <a:blip r:embed="rId3"/>
          <a:stretch>
            <a:fillRect/>
          </a:stretch>
        </p:blipFill>
        <p:spPr>
          <a:xfrm>
            <a:off x="4572000" y="3429000"/>
            <a:ext cx="0" cy="0"/>
          </a:xfrm>
          <a:prstGeom prst="rect">
            <a:avLst/>
          </a:prstGeom>
        </p:spPr>
      </p:pic>
      <p:pic>
        <p:nvPicPr>
          <p:cNvPr id="26626" name="Picture 2" descr="https://pic1.zhimg.com/50/166b22ff3c65bc27c520a643141c6c18_hd.jpg">
            <a:extLst>
              <a:ext uri="{FF2B5EF4-FFF2-40B4-BE49-F238E27FC236}">
                <a16:creationId xmlns:a16="http://schemas.microsoft.com/office/drawing/2014/main" id="{2A5A256D-8167-4153-836B-FE668CD28A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1988840"/>
            <a:ext cx="5042960" cy="3960440"/>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https://gss2.bdstatic.com/-fo3dSag_xI4khGkpoWK1HF6hhy/baike/s%3D332/sign=c0fe5bccc61b9d168ec79c62c1deb4eb/241f95cad1c8a7867f2f831d6f09c93d70cf5098.jpg">
            <a:extLst>
              <a:ext uri="{FF2B5EF4-FFF2-40B4-BE49-F238E27FC236}">
                <a16:creationId xmlns:a16="http://schemas.microsoft.com/office/drawing/2014/main" id="{798E4F04-A358-42BA-8993-78666652EF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3034" y="1364704"/>
            <a:ext cx="4792299" cy="31756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E6BC3F3-EC45-4561-A8DC-1E2954B52807}"/>
              </a:ext>
            </a:extLst>
          </p:cNvPr>
          <p:cNvSpPr/>
          <p:nvPr/>
        </p:nvSpPr>
        <p:spPr>
          <a:xfrm>
            <a:off x="1248693" y="6050010"/>
            <a:ext cx="6646614" cy="369332"/>
          </a:xfrm>
          <a:prstGeom prst="rect">
            <a:avLst/>
          </a:prstGeom>
        </p:spPr>
        <p:txBody>
          <a:bodyPr wrap="square">
            <a:spAutoFit/>
          </a:bodyPr>
          <a:lstStyle/>
          <a:p>
            <a:r>
              <a:rPr lang="zh-CN" altLang="en-US" dirty="0">
                <a:solidFill>
                  <a:srgbClr val="4F4F4F"/>
                </a:solidFill>
                <a:latin typeface="-apple-system"/>
              </a:rPr>
              <a:t>根据欧拉公式，一个复指数信号可以分为实部和虚部两部分</a:t>
            </a:r>
            <a:endParaRPr lang="zh-CN" altLang="en-US" dirty="0"/>
          </a:p>
        </p:txBody>
      </p:sp>
      <p:pic>
        <p:nvPicPr>
          <p:cNvPr id="7" name="图片 6">
            <a:extLst>
              <a:ext uri="{FF2B5EF4-FFF2-40B4-BE49-F238E27FC236}">
                <a16:creationId xmlns:a16="http://schemas.microsoft.com/office/drawing/2014/main" id="{DF515FA2-B7C8-4A20-A491-24EB3A525DC3}"/>
              </a:ext>
            </a:extLst>
          </p:cNvPr>
          <p:cNvPicPr>
            <a:picLocks noChangeAspect="1"/>
          </p:cNvPicPr>
          <p:nvPr/>
        </p:nvPicPr>
        <p:blipFill>
          <a:blip r:embed="rId6"/>
          <a:stretch>
            <a:fillRect/>
          </a:stretch>
        </p:blipFill>
        <p:spPr>
          <a:xfrm>
            <a:off x="5796136" y="799028"/>
            <a:ext cx="2479930" cy="397724"/>
          </a:xfrm>
          <a:prstGeom prst="rect">
            <a:avLst/>
          </a:prstGeom>
        </p:spPr>
      </p:pic>
    </p:spTree>
    <p:extLst>
      <p:ext uri="{BB962C8B-B14F-4D97-AF65-F5344CB8AC3E}">
        <p14:creationId xmlns:p14="http://schemas.microsoft.com/office/powerpoint/2010/main" val="256478846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0825" y="765175"/>
            <a:ext cx="8704263" cy="5367338"/>
          </a:xfrm>
        </p:spPr>
        <p:txBody>
          <a:bodyPr/>
          <a:lstStyle/>
          <a:p>
            <a:pPr>
              <a:defRPr/>
            </a:pPr>
            <a:r>
              <a:rPr lang="zh-CN" altLang="en-US" dirty="0">
                <a:cs typeface="+mn-cs"/>
              </a:rPr>
              <a:t>一个典型的正弦波信号包含三个参数：振幅（</a:t>
            </a:r>
            <a:r>
              <a:rPr lang="en-US" altLang="zh-CN" i="1" dirty="0">
                <a:cs typeface="+mn-cs"/>
              </a:rPr>
              <a:t>A</a:t>
            </a:r>
            <a:r>
              <a:rPr lang="zh-CN" altLang="en-US" dirty="0">
                <a:cs typeface="+mn-cs"/>
              </a:rPr>
              <a:t>），频率（</a:t>
            </a:r>
            <a:r>
              <a:rPr lang="en-US" altLang="zh-CN" i="1" dirty="0">
                <a:cs typeface="+mn-cs"/>
              </a:rPr>
              <a:t>f</a:t>
            </a:r>
            <a:r>
              <a:rPr lang="zh-CN" altLang="en-US" dirty="0">
                <a:cs typeface="+mn-cs"/>
              </a:rPr>
              <a:t>）和相移（</a:t>
            </a:r>
            <a:r>
              <a:rPr lang="el-GR" altLang="zh-CN" i="1" dirty="0">
                <a:latin typeface="+mj-ea"/>
                <a:ea typeface="+mj-ea"/>
                <a:cs typeface="+mn-cs"/>
              </a:rPr>
              <a:t>φ</a:t>
            </a:r>
            <a:r>
              <a:rPr lang="zh-CN" altLang="en-US" dirty="0">
                <a:cs typeface="+mn-cs"/>
              </a:rPr>
              <a:t>）。</a:t>
            </a:r>
            <a:endParaRPr lang="en-US" altLang="zh-CN" dirty="0">
              <a:cs typeface="+mn-cs"/>
            </a:endParaRPr>
          </a:p>
          <a:p>
            <a:pPr lvl="1">
              <a:defRPr/>
            </a:pPr>
            <a:r>
              <a:rPr lang="zh-CN" altLang="en-US" b="1" dirty="0"/>
              <a:t>频率 </a:t>
            </a:r>
            <a:r>
              <a:rPr lang="en-US" altLang="zh-CN" i="1" dirty="0"/>
              <a:t>f</a:t>
            </a:r>
            <a:r>
              <a:rPr lang="zh-CN" altLang="en-US" dirty="0"/>
              <a:t>：单位时间内信号重复自己的次数，单位是赫兹（</a:t>
            </a:r>
            <a:r>
              <a:rPr lang="en-US" altLang="zh-CN" dirty="0"/>
              <a:t>Hz</a:t>
            </a:r>
            <a:r>
              <a:rPr lang="zh-CN" altLang="en-US" dirty="0"/>
              <a:t>）。</a:t>
            </a:r>
            <a:endParaRPr lang="en-US" altLang="zh-CN" dirty="0"/>
          </a:p>
          <a:p>
            <a:pPr lvl="1">
              <a:defRPr/>
            </a:pPr>
            <a:r>
              <a:rPr lang="zh-CN" altLang="en-US" b="1" dirty="0"/>
              <a:t>周期 </a:t>
            </a:r>
            <a:r>
              <a:rPr lang="en-US" altLang="zh-CN" i="1" dirty="0"/>
              <a:t>T</a:t>
            </a:r>
            <a:r>
              <a:rPr lang="zh-CN" altLang="en-US" dirty="0"/>
              <a:t>：</a:t>
            </a:r>
            <a:r>
              <a:rPr lang="en-US" altLang="zh-CN" i="1" dirty="0"/>
              <a:t>T</a:t>
            </a:r>
            <a:r>
              <a:rPr lang="en-US" altLang="zh-CN" dirty="0"/>
              <a:t>=1/</a:t>
            </a:r>
            <a:r>
              <a:rPr lang="en-US" altLang="zh-CN" i="1" dirty="0"/>
              <a:t>f</a:t>
            </a:r>
          </a:p>
          <a:p>
            <a:pPr lvl="1">
              <a:defRPr/>
            </a:pPr>
            <a:r>
              <a:rPr lang="zh-CN" altLang="en-US" b="1" dirty="0"/>
              <a:t>波长 </a:t>
            </a:r>
            <a:r>
              <a:rPr lang="el-GR" altLang="zh-CN" i="1" dirty="0"/>
              <a:t>λ</a:t>
            </a:r>
            <a:r>
              <a:rPr lang="zh-CN" altLang="en-US" dirty="0"/>
              <a:t>：信号在一个周期内向前传播的距离，</a:t>
            </a:r>
            <a:r>
              <a:rPr lang="el-GR" altLang="zh-CN" i="1" dirty="0"/>
              <a:t>λ</a:t>
            </a:r>
            <a:r>
              <a:rPr lang="en-US" altLang="zh-CN" dirty="0"/>
              <a:t>=</a:t>
            </a:r>
            <a:r>
              <a:rPr lang="en-US" altLang="zh-CN" i="1" dirty="0" err="1"/>
              <a:t>vT</a:t>
            </a:r>
            <a:r>
              <a:rPr lang="zh-CN" altLang="en-US" dirty="0"/>
              <a:t>，其中</a:t>
            </a:r>
            <a:r>
              <a:rPr lang="en-US" altLang="zh-CN" i="1" dirty="0"/>
              <a:t>v</a:t>
            </a:r>
            <a:r>
              <a:rPr lang="zh-CN" altLang="en-US" dirty="0"/>
              <a:t>是信号在介质中传播的速率。</a:t>
            </a:r>
            <a:endParaRPr lang="en-US" altLang="zh-CN" dirty="0"/>
          </a:p>
          <a:p>
            <a:pPr lvl="2">
              <a:defRPr/>
            </a:pPr>
            <a:r>
              <a:rPr lang="zh-CN" altLang="en-US" dirty="0"/>
              <a:t>电磁波在真空中的速率 </a:t>
            </a:r>
            <a:r>
              <a:rPr lang="en-US" altLang="zh-CN" i="1" dirty="0"/>
              <a:t>c </a:t>
            </a:r>
            <a:r>
              <a:rPr lang="en-US" altLang="zh-CN" dirty="0"/>
              <a:t>= 3×10</a:t>
            </a:r>
            <a:r>
              <a:rPr lang="en-US" altLang="zh-CN" baseline="30000" dirty="0"/>
              <a:t>8</a:t>
            </a:r>
            <a:r>
              <a:rPr lang="zh-CN" altLang="en-US" dirty="0"/>
              <a:t>米</a:t>
            </a:r>
            <a:r>
              <a:rPr lang="en-US" altLang="zh-CN" dirty="0"/>
              <a:t>/</a:t>
            </a:r>
            <a:r>
              <a:rPr lang="zh-CN" altLang="en-US" dirty="0"/>
              <a:t>秒</a:t>
            </a:r>
            <a:endParaRPr lang="en-US" altLang="zh-CN" dirty="0"/>
          </a:p>
          <a:p>
            <a:pPr lvl="2">
              <a:defRPr/>
            </a:pPr>
            <a:r>
              <a:rPr lang="zh-CN" altLang="en-US" dirty="0"/>
              <a:t>电信号在线缆众传输的速度是</a:t>
            </a:r>
            <a:r>
              <a:rPr lang="en-US" altLang="zh-CN" dirty="0"/>
              <a:t>2/9 ~ 1/3</a:t>
            </a:r>
            <a:r>
              <a:rPr lang="zh-CN" altLang="en-US" dirty="0"/>
              <a:t>光速</a:t>
            </a:r>
            <a:endParaRPr lang="en-US" altLang="zh-CN" dirty="0"/>
          </a:p>
          <a:p>
            <a:pPr lvl="1">
              <a:defRPr/>
            </a:pPr>
            <a:r>
              <a:rPr lang="zh-CN" altLang="en-US" b="1" dirty="0"/>
              <a:t>相移</a:t>
            </a:r>
            <a:r>
              <a:rPr lang="el-GR" altLang="zh-CN" i="1" dirty="0">
                <a:latin typeface="+mj-ea"/>
              </a:rPr>
              <a:t>φ</a:t>
            </a:r>
            <a:r>
              <a:rPr lang="zh-CN" altLang="en-US" dirty="0">
                <a:latin typeface="+mj-ea"/>
              </a:rPr>
              <a:t>：信号在时间上的偏移量</a:t>
            </a:r>
            <a:endParaRPr lang="en-US" altLang="zh-CN" sz="3200" dirty="0"/>
          </a:p>
          <a:p>
            <a:pPr lvl="1">
              <a:defRPr/>
            </a:pPr>
            <a:r>
              <a:rPr lang="zh-CN" altLang="en-US" dirty="0"/>
              <a:t>一个典型的正弦信号</a:t>
            </a:r>
          </a:p>
        </p:txBody>
      </p:sp>
      <p:sp>
        <p:nvSpPr>
          <p:cNvPr id="4" name="灯片编号占位符 3"/>
          <p:cNvSpPr>
            <a:spLocks noGrp="1"/>
          </p:cNvSpPr>
          <p:nvPr>
            <p:ph type="sldNum" sz="quarter" idx="12"/>
          </p:nvPr>
        </p:nvSpPr>
        <p:spPr/>
        <p:txBody>
          <a:bodyPr/>
          <a:lstStyle/>
          <a:p>
            <a:pPr>
              <a:defRPr/>
            </a:pPr>
            <a:fld id="{AB25ED69-9A42-4E47-8F71-5C0C5A47EEA9}" type="slidenum">
              <a:rPr lang="zh-CN" altLang="en-US" smtClean="0"/>
              <a:t>14</a:t>
            </a:fld>
            <a:endParaRPr lang="zh-CN" altLang="en-US"/>
          </a:p>
        </p:txBody>
      </p:sp>
      <p:graphicFrame>
        <p:nvGraphicFramePr>
          <p:cNvPr id="2050" name="Object 2"/>
          <p:cNvGraphicFramePr>
            <a:graphicFrameLocks noChangeAspect="1"/>
          </p:cNvGraphicFramePr>
          <p:nvPr/>
        </p:nvGraphicFramePr>
        <p:xfrm>
          <a:off x="4427538" y="5661025"/>
          <a:ext cx="3457575" cy="557213"/>
        </p:xfrm>
        <a:graphic>
          <a:graphicData uri="http://schemas.openxmlformats.org/presentationml/2006/ole">
            <mc:AlternateContent xmlns:mc="http://schemas.openxmlformats.org/markup-compatibility/2006">
              <mc:Choice xmlns:v="urn:schemas-microsoft-com:vml" Requires="v">
                <p:oleObj spid="_x0000_s24788" name="Equation" r:id="rId3" imgW="28346400" imgH="4572000" progId="Equation.DSMT4">
                  <p:embed/>
                </p:oleObj>
              </mc:Choice>
              <mc:Fallback>
                <p:oleObj name="Equation" r:id="rId3" imgW="28346400" imgH="4572000" progId="Equation.DSMT4">
                  <p:embed/>
                  <p:pic>
                    <p:nvPicPr>
                      <p:cNvPr id="2050" name="Object 2"/>
                      <p:cNvPicPr>
                        <a:picLocks noChangeAspect="1"/>
                      </p:cNvPicPr>
                      <p:nvPr/>
                    </p:nvPicPr>
                    <p:blipFill>
                      <a:blip r:embed="rId4"/>
                      <a:stretch>
                        <a:fillRect/>
                      </a:stretch>
                    </p:blipFill>
                    <p:spPr>
                      <a:xfrm>
                        <a:off x="4427538" y="5661025"/>
                        <a:ext cx="3457575" cy="557213"/>
                      </a:xfrm>
                      <a:prstGeom prst="rect">
                        <a:avLst/>
                      </a:prstGeom>
                      <a:noFill/>
                      <a:ln w="9525">
                        <a:noFill/>
                      </a:ln>
                    </p:spPr>
                  </p:pic>
                </p:oleObj>
              </mc:Fallback>
            </mc:AlternateContent>
          </a:graphicData>
        </a:graphic>
      </p:graphicFrame>
    </p:spTree>
    <p:extLst>
      <p:ext uri="{BB962C8B-B14F-4D97-AF65-F5344CB8AC3E}">
        <p14:creationId xmlns:p14="http://schemas.microsoft.com/office/powerpoint/2010/main" val="14108904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5FD5074-852C-4152-BC0D-5DE62F64FEA0}" type="slidenum">
              <a:rPr lang="zh-CN" altLang="en-US" smtClean="0"/>
              <a:t>15</a:t>
            </a:fld>
            <a:endParaRPr lang="zh-CN" altLang="en-US"/>
          </a:p>
        </p:txBody>
      </p:sp>
      <p:pic>
        <p:nvPicPr>
          <p:cNvPr id="20482" name="Picture 2"/>
          <p:cNvPicPr>
            <a:picLocks noChangeAspect="1" noChangeArrowheads="1"/>
          </p:cNvPicPr>
          <p:nvPr/>
        </p:nvPicPr>
        <p:blipFill>
          <a:blip r:embed="rId3"/>
          <a:srcRect/>
          <a:stretch>
            <a:fillRect/>
          </a:stretch>
        </p:blipFill>
        <p:spPr bwMode="auto">
          <a:xfrm>
            <a:off x="539750" y="858838"/>
            <a:ext cx="7632700" cy="5378450"/>
          </a:xfrm>
          <a:prstGeom prst="rect">
            <a:avLst/>
          </a:prstGeom>
          <a:noFill/>
          <a:ln w="9525">
            <a:noFill/>
            <a:miter lim="800000"/>
            <a:headEnd/>
            <a:tailEnd/>
          </a:ln>
        </p:spPr>
      </p:pic>
      <p:sp>
        <p:nvSpPr>
          <p:cNvPr id="20483" name="TextBox 4"/>
          <p:cNvSpPr txBox="1">
            <a:spLocks noChangeArrowheads="1"/>
          </p:cNvSpPr>
          <p:nvPr/>
        </p:nvSpPr>
        <p:spPr bwMode="auto">
          <a:xfrm>
            <a:off x="1331913" y="692150"/>
            <a:ext cx="2232025" cy="369888"/>
          </a:xfrm>
          <a:prstGeom prst="rect">
            <a:avLst/>
          </a:prstGeom>
          <a:noFill/>
          <a:ln w="9525">
            <a:noFill/>
            <a:miter lim="800000"/>
          </a:ln>
        </p:spPr>
        <p:txBody>
          <a:bodyPr>
            <a:spAutoFit/>
          </a:bodyPr>
          <a:lstStyle/>
          <a:p>
            <a:r>
              <a:rPr lang="en-US" altLang="zh-CN"/>
              <a:t>A=1, f=1, </a:t>
            </a:r>
            <a:r>
              <a:rPr lang="el-GR" altLang="zh-CN"/>
              <a:t>Φ</a:t>
            </a:r>
            <a:r>
              <a:rPr lang="en-US" altLang="zh-CN"/>
              <a:t>=0</a:t>
            </a:r>
            <a:endParaRPr lang="zh-CN" altLang="en-US"/>
          </a:p>
        </p:txBody>
      </p:sp>
      <p:sp>
        <p:nvSpPr>
          <p:cNvPr id="20484" name="TextBox 5"/>
          <p:cNvSpPr txBox="1">
            <a:spLocks noChangeArrowheads="1"/>
          </p:cNvSpPr>
          <p:nvPr/>
        </p:nvSpPr>
        <p:spPr bwMode="auto">
          <a:xfrm>
            <a:off x="5219700" y="692150"/>
            <a:ext cx="2232025" cy="369888"/>
          </a:xfrm>
          <a:prstGeom prst="rect">
            <a:avLst/>
          </a:prstGeom>
          <a:noFill/>
          <a:ln w="9525">
            <a:noFill/>
            <a:miter lim="800000"/>
          </a:ln>
        </p:spPr>
        <p:txBody>
          <a:bodyPr>
            <a:spAutoFit/>
          </a:bodyPr>
          <a:lstStyle/>
          <a:p>
            <a:r>
              <a:rPr lang="en-US" altLang="zh-CN"/>
              <a:t>A=0.5, f=1, </a:t>
            </a:r>
            <a:r>
              <a:rPr lang="el-GR" altLang="zh-CN"/>
              <a:t>Φ</a:t>
            </a:r>
            <a:r>
              <a:rPr lang="en-US" altLang="zh-CN"/>
              <a:t>=0</a:t>
            </a:r>
            <a:endParaRPr lang="zh-CN" altLang="en-US"/>
          </a:p>
        </p:txBody>
      </p:sp>
      <p:sp>
        <p:nvSpPr>
          <p:cNvPr id="20485" name="TextBox 6"/>
          <p:cNvSpPr txBox="1">
            <a:spLocks noChangeArrowheads="1"/>
          </p:cNvSpPr>
          <p:nvPr/>
        </p:nvSpPr>
        <p:spPr bwMode="auto">
          <a:xfrm>
            <a:off x="1331913" y="6237288"/>
            <a:ext cx="2232025" cy="369887"/>
          </a:xfrm>
          <a:prstGeom prst="rect">
            <a:avLst/>
          </a:prstGeom>
          <a:noFill/>
          <a:ln w="9525">
            <a:noFill/>
            <a:miter lim="800000"/>
          </a:ln>
        </p:spPr>
        <p:txBody>
          <a:bodyPr>
            <a:spAutoFit/>
          </a:bodyPr>
          <a:lstStyle/>
          <a:p>
            <a:r>
              <a:rPr lang="en-US" altLang="zh-CN"/>
              <a:t>A=1, f=2, </a:t>
            </a:r>
            <a:r>
              <a:rPr lang="el-GR" altLang="zh-CN"/>
              <a:t>Φ</a:t>
            </a:r>
            <a:r>
              <a:rPr lang="en-US" altLang="zh-CN"/>
              <a:t>=0</a:t>
            </a:r>
            <a:endParaRPr lang="zh-CN" altLang="en-US"/>
          </a:p>
        </p:txBody>
      </p:sp>
      <p:sp>
        <p:nvSpPr>
          <p:cNvPr id="20486" name="TextBox 7"/>
          <p:cNvSpPr txBox="1">
            <a:spLocks noChangeArrowheads="1"/>
          </p:cNvSpPr>
          <p:nvPr/>
        </p:nvSpPr>
        <p:spPr bwMode="auto">
          <a:xfrm>
            <a:off x="5219700" y="6237288"/>
            <a:ext cx="2232025" cy="369887"/>
          </a:xfrm>
          <a:prstGeom prst="rect">
            <a:avLst/>
          </a:prstGeom>
          <a:noFill/>
          <a:ln w="9525">
            <a:noFill/>
            <a:miter lim="800000"/>
          </a:ln>
        </p:spPr>
        <p:txBody>
          <a:bodyPr>
            <a:spAutoFit/>
          </a:bodyPr>
          <a:lstStyle/>
          <a:p>
            <a:r>
              <a:rPr lang="en-US" altLang="zh-CN"/>
              <a:t>A=1, f=1, </a:t>
            </a:r>
            <a:r>
              <a:rPr lang="el-GR" altLang="zh-CN"/>
              <a:t>Φ</a:t>
            </a:r>
            <a:r>
              <a:rPr lang="en-US" altLang="zh-CN"/>
              <a:t>=</a:t>
            </a:r>
            <a:r>
              <a:rPr lang="el-GR" altLang="zh-CN"/>
              <a:t>π</a:t>
            </a:r>
            <a:r>
              <a:rPr lang="en-US" altLang="zh-CN"/>
              <a:t>/4</a:t>
            </a:r>
            <a:endParaRPr lang="zh-CN" altLang="en-US"/>
          </a:p>
        </p:txBody>
      </p:sp>
    </p:spTree>
    <p:extLst>
      <p:ext uri="{BB962C8B-B14F-4D97-AF65-F5344CB8AC3E}">
        <p14:creationId xmlns:p14="http://schemas.microsoft.com/office/powerpoint/2010/main" val="33486456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5FD5074-852C-4152-BC0D-5DE62F64FEA0}" type="slidenum">
              <a:rPr lang="zh-CN" altLang="en-US" smtClean="0"/>
              <a:t>16</a:t>
            </a:fld>
            <a:endParaRPr lang="zh-CN" altLang="en-US"/>
          </a:p>
        </p:txBody>
      </p:sp>
      <p:sp>
        <p:nvSpPr>
          <p:cNvPr id="3" name="矩形 2">
            <a:extLst>
              <a:ext uri="{FF2B5EF4-FFF2-40B4-BE49-F238E27FC236}">
                <a16:creationId xmlns:a16="http://schemas.microsoft.com/office/drawing/2014/main" id="{ABC3ECC5-7CB8-4DC0-B1D3-0B81D8D2D983}"/>
              </a:ext>
            </a:extLst>
          </p:cNvPr>
          <p:cNvSpPr/>
          <p:nvPr/>
        </p:nvSpPr>
        <p:spPr>
          <a:xfrm>
            <a:off x="467544" y="764704"/>
            <a:ext cx="8208912" cy="1101840"/>
          </a:xfrm>
          <a:prstGeom prst="rect">
            <a:avLst/>
          </a:prstGeom>
        </p:spPr>
        <p:txBody>
          <a:bodyPr wrap="square">
            <a:spAutoFit/>
          </a:bodyPr>
          <a:lstStyle/>
          <a:p>
            <a:pPr marL="342900" lvl="0" indent="-342900" hangingPunct="0">
              <a:spcBef>
                <a:spcPct val="20000"/>
              </a:spcBef>
              <a:buClr>
                <a:srgbClr val="3333CC"/>
              </a:buClr>
              <a:buSzPct val="60000"/>
              <a:buFont typeface="Wingdings" panose="05000000000000000000" pitchFamily="2" charset="2"/>
              <a:buChar char="n"/>
              <a:defRPr/>
            </a:pPr>
            <a:r>
              <a:rPr lang="zh-CN" altLang="en-US" sz="3200" kern="0" dirty="0">
                <a:solidFill>
                  <a:srgbClr val="000000"/>
                </a:solidFill>
                <a:latin typeface="Times New Roman"/>
              </a:rPr>
              <a:t>信号能量与功率</a:t>
            </a:r>
            <a:endParaRPr lang="en-US" altLang="zh-CN" sz="2800" kern="0" dirty="0">
              <a:solidFill>
                <a:srgbClr val="000000"/>
              </a:solidFill>
              <a:latin typeface="Times New Roman"/>
            </a:endParaRPr>
          </a:p>
          <a:p>
            <a:pPr marL="742950" lvl="1" indent="-285750" hangingPunct="0">
              <a:spcBef>
                <a:spcPct val="20000"/>
              </a:spcBef>
              <a:buClr>
                <a:srgbClr val="FF0000"/>
              </a:buClr>
              <a:buSzPct val="55000"/>
              <a:buFont typeface="Wingdings" panose="05000000000000000000" pitchFamily="2" charset="2"/>
              <a:buChar char="n"/>
              <a:defRPr/>
            </a:pPr>
            <a:endParaRPr lang="en-US" altLang="zh-CN" sz="2800" kern="0" dirty="0">
              <a:solidFill>
                <a:srgbClr val="000000"/>
              </a:solidFill>
              <a:latin typeface="Times New Roman"/>
            </a:endParaRPr>
          </a:p>
        </p:txBody>
      </p:sp>
      <p:pic>
        <p:nvPicPr>
          <p:cNvPr id="2" name="图片 1">
            <a:extLst>
              <a:ext uri="{FF2B5EF4-FFF2-40B4-BE49-F238E27FC236}">
                <a16:creationId xmlns:a16="http://schemas.microsoft.com/office/drawing/2014/main" id="{503A9AE4-0E12-4BC1-AFEE-F6870A7A1E47}"/>
              </a:ext>
            </a:extLst>
          </p:cNvPr>
          <p:cNvPicPr>
            <a:picLocks noChangeAspect="1"/>
          </p:cNvPicPr>
          <p:nvPr/>
        </p:nvPicPr>
        <p:blipFill>
          <a:blip r:embed="rId3"/>
          <a:stretch>
            <a:fillRect/>
          </a:stretch>
        </p:blipFill>
        <p:spPr>
          <a:xfrm>
            <a:off x="795735" y="1370803"/>
            <a:ext cx="7224386" cy="4961050"/>
          </a:xfrm>
          <a:prstGeom prst="rect">
            <a:avLst/>
          </a:prstGeom>
        </p:spPr>
      </p:pic>
    </p:spTree>
    <p:extLst>
      <p:ext uri="{BB962C8B-B14F-4D97-AF65-F5344CB8AC3E}">
        <p14:creationId xmlns:p14="http://schemas.microsoft.com/office/powerpoint/2010/main" val="219578627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220B99-453C-430B-BA62-363B04F0D3D4}"/>
              </a:ext>
            </a:extLst>
          </p:cNvPr>
          <p:cNvSpPr>
            <a:spLocks noGrp="1"/>
          </p:cNvSpPr>
          <p:nvPr>
            <p:ph type="title"/>
          </p:nvPr>
        </p:nvSpPr>
        <p:spPr>
          <a:xfrm>
            <a:off x="250825" y="214313"/>
            <a:ext cx="8693150" cy="1126455"/>
          </a:xfrm>
        </p:spPr>
        <p:txBody>
          <a:bodyPr/>
          <a:lstStyle/>
          <a:p>
            <a:r>
              <a:rPr lang="zh-CN" altLang="en-US" dirty="0"/>
              <a:t>功率信号与能量信号</a:t>
            </a:r>
          </a:p>
        </p:txBody>
      </p:sp>
      <p:pic>
        <p:nvPicPr>
          <p:cNvPr id="5" name="内容占位符 4">
            <a:extLst>
              <a:ext uri="{FF2B5EF4-FFF2-40B4-BE49-F238E27FC236}">
                <a16:creationId xmlns:a16="http://schemas.microsoft.com/office/drawing/2014/main" id="{BF88A341-A61F-4BFD-B224-53F69A9AA387}"/>
              </a:ext>
            </a:extLst>
          </p:cNvPr>
          <p:cNvPicPr>
            <a:picLocks noGrp="1" noChangeAspect="1"/>
          </p:cNvPicPr>
          <p:nvPr>
            <p:ph idx="1"/>
          </p:nvPr>
        </p:nvPicPr>
        <p:blipFill>
          <a:blip r:embed="rId2"/>
          <a:stretch>
            <a:fillRect/>
          </a:stretch>
        </p:blipFill>
        <p:spPr>
          <a:xfrm>
            <a:off x="611560" y="1432386"/>
            <a:ext cx="7770066" cy="4444885"/>
          </a:xfrm>
          <a:prstGeom prst="rect">
            <a:avLst/>
          </a:prstGeom>
        </p:spPr>
      </p:pic>
      <p:sp>
        <p:nvSpPr>
          <p:cNvPr id="4" name="灯片编号占位符 3">
            <a:extLst>
              <a:ext uri="{FF2B5EF4-FFF2-40B4-BE49-F238E27FC236}">
                <a16:creationId xmlns:a16="http://schemas.microsoft.com/office/drawing/2014/main" id="{EF7096E9-9396-4286-8035-A05642A95749}"/>
              </a:ext>
            </a:extLst>
          </p:cNvPr>
          <p:cNvSpPr>
            <a:spLocks noGrp="1"/>
          </p:cNvSpPr>
          <p:nvPr>
            <p:ph type="sldNum" sz="quarter" idx="12"/>
          </p:nvPr>
        </p:nvSpPr>
        <p:spPr/>
        <p:txBody>
          <a:bodyPr/>
          <a:lstStyle/>
          <a:p>
            <a:pPr>
              <a:defRPr/>
            </a:pPr>
            <a:fld id="{4DA29BB0-9EE8-468E-BD41-280243634C63}" type="slidenum">
              <a:rPr lang="zh-CN" altLang="en-US" smtClean="0"/>
              <a:t>17</a:t>
            </a:fld>
            <a:endParaRPr lang="zh-CN" altLang="en-US"/>
          </a:p>
        </p:txBody>
      </p:sp>
      <p:sp>
        <p:nvSpPr>
          <p:cNvPr id="6" name="矩形 5">
            <a:extLst>
              <a:ext uri="{FF2B5EF4-FFF2-40B4-BE49-F238E27FC236}">
                <a16:creationId xmlns:a16="http://schemas.microsoft.com/office/drawing/2014/main" id="{D3536D88-61B1-439B-B55D-E7FA2032AC85}"/>
              </a:ext>
            </a:extLst>
          </p:cNvPr>
          <p:cNvSpPr/>
          <p:nvPr/>
        </p:nvSpPr>
        <p:spPr>
          <a:xfrm>
            <a:off x="467544" y="2276872"/>
            <a:ext cx="8280920" cy="36920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16109A90-731C-4F7A-ACFD-2AFD975863E2}"/>
              </a:ext>
            </a:extLst>
          </p:cNvPr>
          <p:cNvPicPr>
            <a:picLocks noChangeAspect="1"/>
          </p:cNvPicPr>
          <p:nvPr/>
        </p:nvPicPr>
        <p:blipFill>
          <a:blip r:embed="rId3"/>
          <a:stretch>
            <a:fillRect/>
          </a:stretch>
        </p:blipFill>
        <p:spPr>
          <a:xfrm>
            <a:off x="647085" y="2150103"/>
            <a:ext cx="7418914" cy="3529387"/>
          </a:xfrm>
          <a:prstGeom prst="rect">
            <a:avLst/>
          </a:prstGeom>
        </p:spPr>
      </p:pic>
    </p:spTree>
    <p:extLst>
      <p:ext uri="{BB962C8B-B14F-4D97-AF65-F5344CB8AC3E}">
        <p14:creationId xmlns:p14="http://schemas.microsoft.com/office/powerpoint/2010/main" val="39478785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6B8D498-5AA1-4A14-8672-1F2912D11622}"/>
              </a:ext>
            </a:extLst>
          </p:cNvPr>
          <p:cNvPicPr>
            <a:picLocks noChangeAspect="1"/>
          </p:cNvPicPr>
          <p:nvPr/>
        </p:nvPicPr>
        <p:blipFill>
          <a:blip r:embed="rId3"/>
          <a:stretch>
            <a:fillRect/>
          </a:stretch>
        </p:blipFill>
        <p:spPr>
          <a:xfrm>
            <a:off x="3059832" y="3356992"/>
            <a:ext cx="2601579" cy="576064"/>
          </a:xfrm>
          <a:prstGeom prst="rect">
            <a:avLst/>
          </a:prstGeom>
        </p:spPr>
      </p:pic>
      <p:sp>
        <p:nvSpPr>
          <p:cNvPr id="2" name="标题 1">
            <a:extLst>
              <a:ext uri="{FF2B5EF4-FFF2-40B4-BE49-F238E27FC236}">
                <a16:creationId xmlns:a16="http://schemas.microsoft.com/office/drawing/2014/main" id="{70220B99-453C-430B-BA62-363B04F0D3D4}"/>
              </a:ext>
            </a:extLst>
          </p:cNvPr>
          <p:cNvSpPr>
            <a:spLocks noGrp="1"/>
          </p:cNvSpPr>
          <p:nvPr>
            <p:ph type="title"/>
          </p:nvPr>
        </p:nvSpPr>
        <p:spPr>
          <a:xfrm>
            <a:off x="250825" y="214313"/>
            <a:ext cx="8693150" cy="1126455"/>
          </a:xfrm>
        </p:spPr>
        <p:txBody>
          <a:bodyPr/>
          <a:lstStyle/>
          <a:p>
            <a:r>
              <a:rPr lang="zh-CN" altLang="en-US" dirty="0"/>
              <a:t>功率信号与能量信号</a:t>
            </a:r>
          </a:p>
        </p:txBody>
      </p:sp>
      <p:sp>
        <p:nvSpPr>
          <p:cNvPr id="4" name="灯片编号占位符 3">
            <a:extLst>
              <a:ext uri="{FF2B5EF4-FFF2-40B4-BE49-F238E27FC236}">
                <a16:creationId xmlns:a16="http://schemas.microsoft.com/office/drawing/2014/main" id="{EF7096E9-9396-4286-8035-A05642A95749}"/>
              </a:ext>
            </a:extLst>
          </p:cNvPr>
          <p:cNvSpPr>
            <a:spLocks noGrp="1"/>
          </p:cNvSpPr>
          <p:nvPr>
            <p:ph type="sldNum" sz="quarter" idx="12"/>
          </p:nvPr>
        </p:nvSpPr>
        <p:spPr/>
        <p:txBody>
          <a:bodyPr/>
          <a:lstStyle/>
          <a:p>
            <a:pPr>
              <a:defRPr/>
            </a:pPr>
            <a:fld id="{4DA29BB0-9EE8-468E-BD41-280243634C63}" type="slidenum">
              <a:rPr lang="zh-CN" altLang="en-US" smtClean="0"/>
              <a:t>18</a:t>
            </a:fld>
            <a:endParaRPr lang="zh-CN" altLang="en-US"/>
          </a:p>
        </p:txBody>
      </p:sp>
      <p:sp>
        <p:nvSpPr>
          <p:cNvPr id="8" name="内容占位符 7">
            <a:extLst>
              <a:ext uri="{FF2B5EF4-FFF2-40B4-BE49-F238E27FC236}">
                <a16:creationId xmlns:a16="http://schemas.microsoft.com/office/drawing/2014/main" id="{A12A4B71-596B-47F7-896F-85B2FBC1BB3C}"/>
              </a:ext>
            </a:extLst>
          </p:cNvPr>
          <p:cNvSpPr>
            <a:spLocks noGrp="1"/>
          </p:cNvSpPr>
          <p:nvPr>
            <p:ph idx="1"/>
          </p:nvPr>
        </p:nvSpPr>
        <p:spPr>
          <a:xfrm>
            <a:off x="210582" y="1484784"/>
            <a:ext cx="8704263" cy="4621480"/>
          </a:xfrm>
        </p:spPr>
        <p:txBody>
          <a:bodyPr/>
          <a:lstStyle/>
          <a:p>
            <a:r>
              <a:rPr lang="zh-CN" altLang="en-US" b="1" dirty="0"/>
              <a:t>信号强度的测量单位</a:t>
            </a:r>
          </a:p>
          <a:p>
            <a:pPr>
              <a:buFont typeface="Wingdings" panose="05000000000000000000" pitchFamily="2" charset="2"/>
              <a:buChar char="u"/>
            </a:pPr>
            <a:r>
              <a:rPr lang="en-US" altLang="zh-CN" sz="2400" dirty="0" err="1"/>
              <a:t>mW</a:t>
            </a:r>
            <a:r>
              <a:rPr lang="en-US" altLang="zh-CN" sz="2400" dirty="0"/>
              <a:t>(milliwatts), </a:t>
            </a:r>
            <a:r>
              <a:rPr lang="zh-CN" altLang="en-US" sz="2400" dirty="0"/>
              <a:t>信号的绝对强度，</a:t>
            </a:r>
            <a:r>
              <a:rPr lang="en-US" altLang="zh-CN" sz="2400" dirty="0"/>
              <a:t>1W = 1000mW</a:t>
            </a:r>
          </a:p>
          <a:p>
            <a:pPr>
              <a:buFont typeface="Wingdings" panose="05000000000000000000" pitchFamily="2" charset="2"/>
              <a:buChar char="u"/>
            </a:pPr>
            <a:endParaRPr lang="en-US" altLang="zh-CN" sz="2400" dirty="0"/>
          </a:p>
          <a:p>
            <a:pPr>
              <a:buFont typeface="Wingdings" panose="05000000000000000000" pitchFamily="2" charset="2"/>
              <a:buChar char="u"/>
            </a:pPr>
            <a:r>
              <a:rPr lang="en-US" altLang="zh-CN" sz="2400" dirty="0"/>
              <a:t>dBm(</a:t>
            </a:r>
            <a:r>
              <a:rPr lang="en-US" altLang="zh-CN" sz="2400" dirty="0" err="1"/>
              <a:t>dbmilliwatts</a:t>
            </a:r>
            <a:r>
              <a:rPr lang="en-US" altLang="zh-CN" sz="2400" dirty="0"/>
              <a:t>),</a:t>
            </a:r>
            <a:r>
              <a:rPr lang="zh-CN" altLang="en-US" sz="2400" dirty="0"/>
              <a:t>信号强度的分贝值，</a:t>
            </a:r>
            <a:r>
              <a:rPr lang="zh-CN" altLang="en-US" sz="2400" kern="1200" dirty="0"/>
              <a:t>符合平方反比定律</a:t>
            </a:r>
            <a:endParaRPr lang="en-US" altLang="zh-CN" sz="2400" kern="1200" dirty="0"/>
          </a:p>
          <a:p>
            <a:pPr marL="0" indent="0">
              <a:buNone/>
            </a:pPr>
            <a:r>
              <a:rPr lang="en-US" altLang="zh-CN" sz="2400" kern="1200" dirty="0"/>
              <a:t>     </a:t>
            </a:r>
            <a:r>
              <a:rPr lang="zh-CN" altLang="en-US" sz="2400" kern="1200" dirty="0"/>
              <a:t>与</a:t>
            </a:r>
            <a:r>
              <a:rPr lang="en-US" altLang="zh-CN" sz="2400" kern="1200" dirty="0" err="1"/>
              <a:t>mW</a:t>
            </a:r>
            <a:r>
              <a:rPr lang="zh-CN" altLang="en-US" sz="2400" kern="1200" dirty="0"/>
              <a:t>的转换关系</a:t>
            </a:r>
            <a:endParaRPr lang="en-US" altLang="zh-CN" sz="2400" dirty="0"/>
          </a:p>
          <a:p>
            <a:pPr>
              <a:buFont typeface="Wingdings" panose="05000000000000000000" pitchFamily="2" charset="2"/>
              <a:buChar char="u"/>
            </a:pPr>
            <a:endParaRPr lang="en-US" altLang="zh-CN" sz="2400" dirty="0"/>
          </a:p>
          <a:p>
            <a:pPr>
              <a:buFont typeface="Wingdings" panose="05000000000000000000" pitchFamily="2" charset="2"/>
              <a:buChar char="u"/>
            </a:pPr>
            <a:r>
              <a:rPr lang="en-US" altLang="zh-CN" sz="2400" dirty="0"/>
              <a:t>RSSI(Received Signal Strength Indicator,</a:t>
            </a:r>
            <a:r>
              <a:rPr lang="zh-CN" altLang="en-US" sz="2400" dirty="0"/>
              <a:t>接收的信号强度指示</a:t>
            </a:r>
            <a:r>
              <a:rPr lang="en-US" altLang="zh-CN" sz="2400" dirty="0"/>
              <a:t>)</a:t>
            </a:r>
          </a:p>
          <a:p>
            <a:pPr marL="0" indent="0">
              <a:buNone/>
            </a:pPr>
            <a:r>
              <a:rPr lang="zh-CN" altLang="en-US" sz="2400" dirty="0"/>
              <a:t>    定义在</a:t>
            </a:r>
            <a:r>
              <a:rPr lang="en-US" altLang="zh-CN" sz="2400" dirty="0"/>
              <a:t>802.11</a:t>
            </a:r>
            <a:r>
              <a:rPr lang="zh-CN" altLang="en-US" sz="2400" dirty="0"/>
              <a:t>标准的任意整数，供本地</a:t>
            </a:r>
            <a:r>
              <a:rPr lang="en-US" altLang="zh-CN" sz="2400" dirty="0"/>
              <a:t>/</a:t>
            </a:r>
            <a:r>
              <a:rPr lang="zh-CN" altLang="en-US" sz="2400" dirty="0"/>
              <a:t>内部</a:t>
            </a:r>
            <a:r>
              <a:rPr lang="en-US" altLang="zh-CN" sz="2400" dirty="0"/>
              <a:t>(Internally)</a:t>
            </a:r>
            <a:r>
              <a:rPr lang="zh-CN" altLang="en-US" sz="2400" dirty="0"/>
              <a:t>使用</a:t>
            </a:r>
            <a:endParaRPr lang="en-US" altLang="zh-CN" sz="2400" dirty="0"/>
          </a:p>
          <a:p>
            <a:pPr>
              <a:buFont typeface="Wingdings" panose="05000000000000000000" pitchFamily="2" charset="2"/>
              <a:buChar char="u"/>
            </a:pPr>
            <a:r>
              <a:rPr lang="zh-CN" altLang="en-US" sz="2400" dirty="0"/>
              <a:t>信号百分比</a:t>
            </a:r>
            <a:endParaRPr lang="en-US" altLang="zh-CN" sz="2400" dirty="0"/>
          </a:p>
          <a:p>
            <a:pPr marL="0" indent="0">
              <a:buNone/>
            </a:pPr>
            <a:r>
              <a:rPr lang="zh-CN" altLang="en-US" sz="2400" dirty="0"/>
              <a:t>    特定包（</a:t>
            </a:r>
            <a:r>
              <a:rPr lang="en-US" altLang="zh-CN" sz="2400" dirty="0"/>
              <a:t>Particular packet</a:t>
            </a:r>
            <a:r>
              <a:rPr lang="zh-CN" altLang="en-US" sz="2400" dirty="0"/>
              <a:t>）的</a:t>
            </a:r>
            <a:r>
              <a:rPr lang="en-US" altLang="zh-CN" sz="2400" dirty="0"/>
              <a:t>RSSI</a:t>
            </a:r>
            <a:r>
              <a:rPr lang="zh-CN" altLang="en-US" sz="2400" dirty="0"/>
              <a:t>值与</a:t>
            </a:r>
            <a:r>
              <a:rPr lang="en-US" altLang="zh-CN" sz="2400" dirty="0"/>
              <a:t>RSSI_MAX</a:t>
            </a:r>
            <a:r>
              <a:rPr lang="zh-CN" altLang="en-US" sz="2400" dirty="0"/>
              <a:t>值的商</a:t>
            </a:r>
          </a:p>
        </p:txBody>
      </p:sp>
    </p:spTree>
    <p:extLst>
      <p:ext uri="{BB962C8B-B14F-4D97-AF65-F5344CB8AC3E}">
        <p14:creationId xmlns:p14="http://schemas.microsoft.com/office/powerpoint/2010/main" val="157767929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B7F4159-D489-4B11-B585-047465F166C9}"/>
              </a:ext>
            </a:extLst>
          </p:cNvPr>
          <p:cNvPicPr>
            <a:picLocks noChangeAspect="1"/>
          </p:cNvPicPr>
          <p:nvPr/>
        </p:nvPicPr>
        <p:blipFill>
          <a:blip r:embed="rId3"/>
          <a:stretch>
            <a:fillRect/>
          </a:stretch>
        </p:blipFill>
        <p:spPr>
          <a:xfrm>
            <a:off x="2627784" y="3861048"/>
            <a:ext cx="3380972" cy="1177642"/>
          </a:xfrm>
          <a:prstGeom prst="rect">
            <a:avLst/>
          </a:prstGeom>
        </p:spPr>
      </p:pic>
      <p:sp>
        <p:nvSpPr>
          <p:cNvPr id="2" name="标题 1">
            <a:extLst>
              <a:ext uri="{FF2B5EF4-FFF2-40B4-BE49-F238E27FC236}">
                <a16:creationId xmlns:a16="http://schemas.microsoft.com/office/drawing/2014/main" id="{70220B99-453C-430B-BA62-363B04F0D3D4}"/>
              </a:ext>
            </a:extLst>
          </p:cNvPr>
          <p:cNvSpPr>
            <a:spLocks noGrp="1"/>
          </p:cNvSpPr>
          <p:nvPr>
            <p:ph type="title"/>
          </p:nvPr>
        </p:nvSpPr>
        <p:spPr>
          <a:xfrm>
            <a:off x="250825" y="214313"/>
            <a:ext cx="8693150" cy="1126455"/>
          </a:xfrm>
        </p:spPr>
        <p:txBody>
          <a:bodyPr/>
          <a:lstStyle/>
          <a:p>
            <a:r>
              <a:rPr lang="zh-CN" altLang="en-US" dirty="0"/>
              <a:t>功率信号与能量信号</a:t>
            </a:r>
          </a:p>
        </p:txBody>
      </p:sp>
      <p:sp>
        <p:nvSpPr>
          <p:cNvPr id="4" name="灯片编号占位符 3">
            <a:extLst>
              <a:ext uri="{FF2B5EF4-FFF2-40B4-BE49-F238E27FC236}">
                <a16:creationId xmlns:a16="http://schemas.microsoft.com/office/drawing/2014/main" id="{EF7096E9-9396-4286-8035-A05642A95749}"/>
              </a:ext>
            </a:extLst>
          </p:cNvPr>
          <p:cNvSpPr>
            <a:spLocks noGrp="1"/>
          </p:cNvSpPr>
          <p:nvPr>
            <p:ph type="sldNum" sz="quarter" idx="12"/>
          </p:nvPr>
        </p:nvSpPr>
        <p:spPr/>
        <p:txBody>
          <a:bodyPr/>
          <a:lstStyle/>
          <a:p>
            <a:pPr>
              <a:defRPr/>
            </a:pPr>
            <a:fld id="{4DA29BB0-9EE8-468E-BD41-280243634C63}" type="slidenum">
              <a:rPr lang="zh-CN" altLang="en-US" smtClean="0"/>
              <a:t>19</a:t>
            </a:fld>
            <a:endParaRPr lang="zh-CN" altLang="en-US"/>
          </a:p>
        </p:txBody>
      </p:sp>
      <p:sp>
        <p:nvSpPr>
          <p:cNvPr id="8" name="内容占位符 7">
            <a:extLst>
              <a:ext uri="{FF2B5EF4-FFF2-40B4-BE49-F238E27FC236}">
                <a16:creationId xmlns:a16="http://schemas.microsoft.com/office/drawing/2014/main" id="{A12A4B71-596B-47F7-896F-85B2FBC1BB3C}"/>
              </a:ext>
            </a:extLst>
          </p:cNvPr>
          <p:cNvSpPr>
            <a:spLocks noGrp="1"/>
          </p:cNvSpPr>
          <p:nvPr>
            <p:ph idx="1"/>
          </p:nvPr>
        </p:nvSpPr>
        <p:spPr>
          <a:xfrm>
            <a:off x="210582" y="1484784"/>
            <a:ext cx="8704263" cy="1800200"/>
          </a:xfrm>
        </p:spPr>
        <p:txBody>
          <a:bodyPr/>
          <a:lstStyle/>
          <a:p>
            <a:r>
              <a:rPr lang="zh-CN" altLang="en-US" b="1" dirty="0"/>
              <a:t>信号强度的测量单位</a:t>
            </a:r>
          </a:p>
          <a:p>
            <a:pPr>
              <a:buFont typeface="Wingdings" panose="05000000000000000000" pitchFamily="2" charset="2"/>
              <a:buChar char="u"/>
            </a:pPr>
            <a:r>
              <a:rPr lang="en-US" altLang="zh-CN" sz="2400" dirty="0"/>
              <a:t>dBm(</a:t>
            </a:r>
            <a:r>
              <a:rPr lang="en-US" altLang="zh-CN" sz="2400" dirty="0" err="1"/>
              <a:t>dbmilliwatts</a:t>
            </a:r>
            <a:r>
              <a:rPr lang="en-US" altLang="zh-CN" sz="2400" dirty="0"/>
              <a:t>),</a:t>
            </a:r>
            <a:r>
              <a:rPr lang="zh-CN" altLang="en-US" sz="2400" dirty="0"/>
              <a:t>信号强度的分贝值，</a:t>
            </a:r>
            <a:r>
              <a:rPr lang="zh-CN" altLang="en-US" sz="2400" kern="1200" dirty="0"/>
              <a:t>符合平方反比定律</a:t>
            </a:r>
            <a:endParaRPr lang="en-US" altLang="zh-CN" sz="2400" kern="1200" dirty="0"/>
          </a:p>
          <a:p>
            <a:pPr marL="0" indent="0">
              <a:buNone/>
            </a:pPr>
            <a:r>
              <a:rPr lang="en-US" altLang="zh-CN" sz="2400" kern="1200" dirty="0"/>
              <a:t>     </a:t>
            </a:r>
            <a:r>
              <a:rPr lang="zh-CN" altLang="en-US" sz="2400" kern="1200" dirty="0"/>
              <a:t>与</a:t>
            </a:r>
            <a:r>
              <a:rPr lang="en-US" altLang="zh-CN" sz="2400" kern="1200" dirty="0" err="1"/>
              <a:t>mW</a:t>
            </a:r>
            <a:r>
              <a:rPr lang="zh-CN" altLang="en-US" sz="2400" kern="1200" dirty="0"/>
              <a:t>的转换关系</a:t>
            </a:r>
            <a:endParaRPr lang="en-US" altLang="zh-CN" sz="2400" dirty="0"/>
          </a:p>
          <a:p>
            <a:pPr>
              <a:buFont typeface="Wingdings" panose="05000000000000000000" pitchFamily="2" charset="2"/>
              <a:buChar char="u"/>
            </a:pPr>
            <a:endParaRPr lang="en-US" altLang="zh-CN" sz="2400" dirty="0"/>
          </a:p>
        </p:txBody>
      </p:sp>
      <p:sp>
        <p:nvSpPr>
          <p:cNvPr id="3" name="矩形 2">
            <a:extLst>
              <a:ext uri="{FF2B5EF4-FFF2-40B4-BE49-F238E27FC236}">
                <a16:creationId xmlns:a16="http://schemas.microsoft.com/office/drawing/2014/main" id="{BB048290-091B-4643-8453-944B87D1E7A5}"/>
              </a:ext>
            </a:extLst>
          </p:cNvPr>
          <p:cNvSpPr/>
          <p:nvPr/>
        </p:nvSpPr>
        <p:spPr>
          <a:xfrm>
            <a:off x="539552" y="3080999"/>
            <a:ext cx="7992888" cy="2308324"/>
          </a:xfrm>
          <a:prstGeom prst="rect">
            <a:avLst/>
          </a:prstGeom>
        </p:spPr>
        <p:txBody>
          <a:bodyPr wrap="square">
            <a:spAutoFit/>
          </a:bodyPr>
          <a:lstStyle/>
          <a:p>
            <a:r>
              <a:rPr lang="en-US" altLang="zh-CN" sz="2400" dirty="0">
                <a:latin typeface="+mn-ea"/>
                <a:ea typeface="+mn-ea"/>
              </a:rPr>
              <a:t> dBm</a:t>
            </a:r>
            <a:r>
              <a:rPr lang="zh-CN" altLang="en-US" sz="2400" dirty="0">
                <a:latin typeface="+mn-ea"/>
                <a:ea typeface="+mn-ea"/>
              </a:rPr>
              <a:t>也叫分贝毫瓦，表示某一功率与</a:t>
            </a:r>
            <a:r>
              <a:rPr lang="en-US" altLang="zh-CN" sz="2400" dirty="0">
                <a:latin typeface="+mn-ea"/>
                <a:ea typeface="+mn-ea"/>
              </a:rPr>
              <a:t>1mw</a:t>
            </a:r>
            <a:r>
              <a:rPr lang="zh-CN" altLang="en-US" sz="2400" dirty="0">
                <a:latin typeface="+mn-ea"/>
                <a:ea typeface="+mn-ea"/>
              </a:rPr>
              <a:t>的相对关系，数值</a:t>
            </a:r>
            <a:r>
              <a:rPr lang="en-US" altLang="zh-CN" sz="2400" dirty="0">
                <a:latin typeface="+mn-ea"/>
                <a:ea typeface="+mn-ea"/>
              </a:rPr>
              <a:t>x(dBm)</a:t>
            </a:r>
            <a:r>
              <a:rPr lang="zh-CN" altLang="en-US" sz="2400" dirty="0">
                <a:latin typeface="+mn-ea"/>
                <a:ea typeface="+mn-ea"/>
              </a:rPr>
              <a:t>与功率</a:t>
            </a:r>
            <a:r>
              <a:rPr lang="en-US" altLang="zh-CN" sz="2400" dirty="0">
                <a:latin typeface="+mn-ea"/>
                <a:ea typeface="+mn-ea"/>
              </a:rPr>
              <a:t>P(mw)</a:t>
            </a:r>
            <a:r>
              <a:rPr lang="zh-CN" altLang="en-US" sz="2400" dirty="0">
                <a:latin typeface="+mn-ea"/>
                <a:ea typeface="+mn-ea"/>
              </a:rPr>
              <a:t>的对应关系</a:t>
            </a:r>
          </a:p>
          <a:p>
            <a:endParaRPr lang="en-US" altLang="zh-CN" sz="2400" dirty="0">
              <a:latin typeface="+mn-ea"/>
              <a:ea typeface="+mn-ea"/>
            </a:endParaRPr>
          </a:p>
          <a:p>
            <a:endParaRPr lang="en-US" altLang="zh-CN" sz="2400" dirty="0">
              <a:latin typeface="+mn-ea"/>
              <a:ea typeface="+mn-ea"/>
            </a:endParaRPr>
          </a:p>
          <a:p>
            <a:endParaRPr lang="zh-CN" altLang="en-US" sz="2400" dirty="0">
              <a:latin typeface="+mn-ea"/>
              <a:ea typeface="+mn-ea"/>
            </a:endParaRPr>
          </a:p>
          <a:p>
            <a:r>
              <a:rPr lang="en-US" altLang="zh-CN" sz="2400" dirty="0">
                <a:latin typeface="+mn-ea"/>
                <a:ea typeface="+mn-ea"/>
              </a:rPr>
              <a:t>0.5mW</a:t>
            </a:r>
            <a:r>
              <a:rPr lang="zh-CN" altLang="en-US" sz="2400" dirty="0">
                <a:latin typeface="+mn-ea"/>
                <a:ea typeface="+mn-ea"/>
              </a:rPr>
              <a:t>约为</a:t>
            </a:r>
            <a:r>
              <a:rPr lang="en-US" altLang="zh-CN" sz="2400" dirty="0">
                <a:latin typeface="+mn-ea"/>
                <a:ea typeface="+mn-ea"/>
              </a:rPr>
              <a:t>-3dBm</a:t>
            </a:r>
            <a:r>
              <a:rPr lang="zh-CN" altLang="en-US" sz="2400" dirty="0">
                <a:latin typeface="+mn-ea"/>
                <a:ea typeface="+mn-ea"/>
              </a:rPr>
              <a:t>。</a:t>
            </a:r>
          </a:p>
        </p:txBody>
      </p:sp>
      <p:sp>
        <p:nvSpPr>
          <p:cNvPr id="6" name="矩形 5">
            <a:extLst>
              <a:ext uri="{FF2B5EF4-FFF2-40B4-BE49-F238E27FC236}">
                <a16:creationId xmlns:a16="http://schemas.microsoft.com/office/drawing/2014/main" id="{32E8E056-729A-4DCF-9BEB-446ADA682931}"/>
              </a:ext>
            </a:extLst>
          </p:cNvPr>
          <p:cNvSpPr/>
          <p:nvPr/>
        </p:nvSpPr>
        <p:spPr>
          <a:xfrm>
            <a:off x="568834" y="5415244"/>
            <a:ext cx="8179629" cy="461665"/>
          </a:xfrm>
          <a:prstGeom prst="rect">
            <a:avLst/>
          </a:prstGeom>
        </p:spPr>
        <p:txBody>
          <a:bodyPr wrap="square">
            <a:spAutoFit/>
          </a:bodyPr>
          <a:lstStyle/>
          <a:p>
            <a:r>
              <a:rPr lang="zh-CN" altLang="en-US" sz="2400" dirty="0">
                <a:solidFill>
                  <a:srgbClr val="000000"/>
                </a:solidFill>
                <a:latin typeface="+mn-ea"/>
                <a:ea typeface="楷体_GB2312"/>
              </a:rPr>
              <a:t>同样地，</a:t>
            </a:r>
            <a:r>
              <a:rPr lang="en-US" altLang="zh-CN" sz="2400" dirty="0" err="1">
                <a:solidFill>
                  <a:srgbClr val="000000"/>
                </a:solidFill>
                <a:latin typeface="+mn-ea"/>
                <a:ea typeface="楷体_GB2312"/>
              </a:rPr>
              <a:t>dBW</a:t>
            </a:r>
            <a:r>
              <a:rPr lang="zh-CN" altLang="en-US" sz="2400" dirty="0">
                <a:solidFill>
                  <a:srgbClr val="000000"/>
                </a:solidFill>
                <a:latin typeface="+mn-ea"/>
                <a:ea typeface="楷体_GB2312"/>
              </a:rPr>
              <a:t>也叫分贝瓦，表示某一功率与</a:t>
            </a:r>
            <a:r>
              <a:rPr lang="en-US" altLang="zh-CN" sz="2400" dirty="0">
                <a:solidFill>
                  <a:srgbClr val="000000"/>
                </a:solidFill>
                <a:latin typeface="+mn-ea"/>
                <a:ea typeface="楷体_GB2312"/>
              </a:rPr>
              <a:t>1W</a:t>
            </a:r>
            <a:r>
              <a:rPr lang="zh-CN" altLang="en-US" sz="2400" dirty="0">
                <a:solidFill>
                  <a:srgbClr val="000000"/>
                </a:solidFill>
                <a:latin typeface="+mn-ea"/>
                <a:ea typeface="楷体_GB2312"/>
              </a:rPr>
              <a:t>的相对关系</a:t>
            </a:r>
            <a:endParaRPr lang="zh-CN" altLang="en-US" dirty="0"/>
          </a:p>
        </p:txBody>
      </p:sp>
    </p:spTree>
    <p:extLst>
      <p:ext uri="{BB962C8B-B14F-4D97-AF65-F5344CB8AC3E}">
        <p14:creationId xmlns:p14="http://schemas.microsoft.com/office/powerpoint/2010/main" val="42252106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p:cNvSpPr>
          <p:nvPr>
            <p:ph type="title"/>
          </p:nvPr>
        </p:nvSpPr>
        <p:spPr>
          <a:xfrm>
            <a:off x="250825" y="214630"/>
            <a:ext cx="8693150" cy="1097915"/>
          </a:xfrm>
        </p:spPr>
        <p:txBody>
          <a:bodyPr/>
          <a:lstStyle/>
          <a:p>
            <a:pPr eaLnBrk="1" hangingPunct="1"/>
            <a:r>
              <a:rPr lang="zh-CN" altLang="en-US" sz="3200"/>
              <a:t>前节回顾</a:t>
            </a:r>
          </a:p>
        </p:txBody>
      </p:sp>
      <p:sp>
        <p:nvSpPr>
          <p:cNvPr id="19458" name="内容占位符 2"/>
          <p:cNvSpPr>
            <a:spLocks noGrp="1"/>
          </p:cNvSpPr>
          <p:nvPr>
            <p:ph idx="1"/>
          </p:nvPr>
        </p:nvSpPr>
        <p:spPr>
          <a:xfrm>
            <a:off x="250825" y="1198880"/>
            <a:ext cx="8704263" cy="4287838"/>
          </a:xfrm>
        </p:spPr>
        <p:txBody>
          <a:bodyPr/>
          <a:lstStyle/>
          <a:p>
            <a:pPr eaLnBrk="1" hangingPunct="1"/>
            <a:r>
              <a:rPr lang="zh-CN" altLang="en-US" sz="3200" dirty="0">
                <a:ea typeface="宋体" panose="02010600030101010101" pitchFamily="2" charset="-122"/>
                <a:sym typeface="+mn-ea"/>
              </a:rPr>
              <a:t>无线通信概念</a:t>
            </a:r>
            <a:endParaRPr lang="en-US" altLang="zh-CN" sz="3200" dirty="0">
              <a:ea typeface="宋体" panose="02010600030101010101" pitchFamily="2" charset="-122"/>
              <a:sym typeface="+mn-ea"/>
            </a:endParaRPr>
          </a:p>
          <a:p>
            <a:pPr eaLnBrk="1" hangingPunct="1"/>
            <a:r>
              <a:rPr lang="zh-CN" altLang="en-US" sz="3200" dirty="0">
                <a:ea typeface="宋体" panose="02010600030101010101" pitchFamily="2" charset="-122"/>
                <a:sym typeface="+mn-ea"/>
              </a:rPr>
              <a:t>无线网络架构</a:t>
            </a:r>
            <a:endParaRPr lang="en-US" altLang="zh-CN" sz="3200" dirty="0">
              <a:ea typeface="宋体" panose="02010600030101010101" pitchFamily="2" charset="-122"/>
            </a:endParaRPr>
          </a:p>
          <a:p>
            <a:pPr lvl="1" eaLnBrk="1" hangingPunct="1"/>
            <a:r>
              <a:rPr lang="zh-CN" altLang="en-US" sz="3200" dirty="0">
                <a:ea typeface="宋体" panose="02010600030101010101" pitchFamily="2" charset="-122"/>
                <a:sym typeface="+mn-ea"/>
              </a:rPr>
              <a:t>蜂窝网络架构</a:t>
            </a:r>
            <a:endParaRPr lang="en-US" altLang="zh-CN" sz="3200" dirty="0">
              <a:ea typeface="宋体" panose="02010600030101010101" pitchFamily="2" charset="-122"/>
            </a:endParaRPr>
          </a:p>
          <a:p>
            <a:pPr lvl="1" eaLnBrk="1" hangingPunct="1"/>
            <a:r>
              <a:rPr lang="zh-CN" altLang="en-US" sz="3200" dirty="0">
                <a:ea typeface="宋体" panose="02010600030101010101" pitchFamily="2" charset="-122"/>
                <a:sym typeface="+mn-ea"/>
              </a:rPr>
              <a:t>卫星系统</a:t>
            </a:r>
            <a:endParaRPr lang="en-US" altLang="zh-CN" sz="3200" dirty="0">
              <a:ea typeface="宋体" panose="02010600030101010101" pitchFamily="2" charset="-122"/>
            </a:endParaRPr>
          </a:p>
          <a:p>
            <a:pPr lvl="1" eaLnBrk="1" hangingPunct="1"/>
            <a:r>
              <a:rPr lang="zh-CN" altLang="en-US" sz="3200" dirty="0">
                <a:ea typeface="宋体" panose="02010600030101010101" pitchFamily="2" charset="-122"/>
                <a:sym typeface="+mn-ea"/>
              </a:rPr>
              <a:t>无线</a:t>
            </a:r>
            <a:r>
              <a:rPr lang="en-US" altLang="zh-CN" sz="3200" dirty="0">
                <a:ea typeface="宋体" panose="02010600030101010101" pitchFamily="2" charset="-122"/>
                <a:sym typeface="+mn-ea"/>
              </a:rPr>
              <a:t>LAN/PAN</a:t>
            </a:r>
            <a:endParaRPr lang="en-US" altLang="zh-CN" sz="3200" dirty="0">
              <a:ea typeface="宋体" panose="02010600030101010101" pitchFamily="2" charset="-122"/>
            </a:endParaRPr>
          </a:p>
          <a:p>
            <a:pPr lvl="1" eaLnBrk="1" hangingPunct="1"/>
            <a:r>
              <a:rPr lang="en-US" altLang="zh-CN" sz="3200" dirty="0">
                <a:ea typeface="宋体" panose="02010600030101010101" pitchFamily="2" charset="-122"/>
                <a:sym typeface="+mn-ea"/>
              </a:rPr>
              <a:t>Ad hoc</a:t>
            </a:r>
            <a:r>
              <a:rPr lang="zh-CN" altLang="en-US" sz="3200" dirty="0">
                <a:ea typeface="宋体" panose="02010600030101010101" pitchFamily="2" charset="-122"/>
                <a:sym typeface="+mn-ea"/>
              </a:rPr>
              <a:t>网络</a:t>
            </a:r>
            <a:endParaRPr lang="en-US" altLang="zh-CN" sz="3200" dirty="0">
              <a:ea typeface="宋体" panose="02010600030101010101" pitchFamily="2" charset="-122"/>
            </a:endParaRPr>
          </a:p>
          <a:p>
            <a:pPr lvl="1" eaLnBrk="1" hangingPunct="1"/>
            <a:r>
              <a:rPr lang="zh-CN" altLang="en-US" sz="3200" dirty="0">
                <a:ea typeface="宋体" panose="02010600030101010101" pitchFamily="2" charset="-122"/>
                <a:sym typeface="+mn-ea"/>
              </a:rPr>
              <a:t>传感器网络</a:t>
            </a:r>
          </a:p>
          <a:p>
            <a:pPr hangingPunct="1"/>
            <a:r>
              <a:rPr lang="zh-CN" altLang="en-US" dirty="0"/>
              <a:t>当前研究热点</a:t>
            </a:r>
          </a:p>
          <a:p>
            <a:pPr lvl="0" eaLnBrk="1" hangingPunct="1"/>
            <a:r>
              <a:rPr lang="zh-CN" altLang="en-US" dirty="0"/>
              <a:t>课程安排</a:t>
            </a:r>
            <a:endParaRPr lang="en-US" altLang="zh-CN" dirty="0"/>
          </a:p>
        </p:txBody>
      </p:sp>
      <p:sp>
        <p:nvSpPr>
          <p:cNvPr id="5" name="灯片编号占位符 4"/>
          <p:cNvSpPr>
            <a:spLocks noGrp="1"/>
          </p:cNvSpPr>
          <p:nvPr>
            <p:ph type="sldNum" sz="quarter" idx="12"/>
          </p:nvPr>
        </p:nvSpPr>
        <p:spPr/>
        <p:txBody>
          <a:bodyPr/>
          <a:lstStyle/>
          <a:p>
            <a:pPr>
              <a:defRPr/>
            </a:pPr>
            <a:fld id="{3FF46735-B62F-443B-A37E-F05C60118CA4}" type="slidenum">
              <a:rPr lang="zh-CN" altLang="en-US"/>
              <a:t>2</a:t>
            </a:fld>
            <a:endParaRPr lang="zh-CN" altLang="en-US"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220B99-453C-430B-BA62-363B04F0D3D4}"/>
              </a:ext>
            </a:extLst>
          </p:cNvPr>
          <p:cNvSpPr>
            <a:spLocks noGrp="1"/>
          </p:cNvSpPr>
          <p:nvPr>
            <p:ph type="title"/>
          </p:nvPr>
        </p:nvSpPr>
        <p:spPr>
          <a:xfrm>
            <a:off x="250825" y="214313"/>
            <a:ext cx="8693150" cy="1126455"/>
          </a:xfrm>
        </p:spPr>
        <p:txBody>
          <a:bodyPr/>
          <a:lstStyle/>
          <a:p>
            <a:r>
              <a:rPr lang="zh-CN" altLang="en-US" dirty="0"/>
              <a:t>扩展：分贝</a:t>
            </a:r>
            <a:r>
              <a:rPr lang="zh-CN" altLang="en-US" b="1" dirty="0"/>
              <a:t>（</a:t>
            </a:r>
            <a:r>
              <a:rPr lang="en-US" altLang="zh-CN" b="1" dirty="0"/>
              <a:t>dB</a:t>
            </a:r>
            <a:r>
              <a:rPr lang="zh-CN" altLang="en-US" b="1" dirty="0"/>
              <a:t>）简介</a:t>
            </a:r>
            <a:endParaRPr lang="zh-CN" altLang="en-US" dirty="0"/>
          </a:p>
        </p:txBody>
      </p:sp>
      <p:sp>
        <p:nvSpPr>
          <p:cNvPr id="4" name="灯片编号占位符 3">
            <a:extLst>
              <a:ext uri="{FF2B5EF4-FFF2-40B4-BE49-F238E27FC236}">
                <a16:creationId xmlns:a16="http://schemas.microsoft.com/office/drawing/2014/main" id="{EF7096E9-9396-4286-8035-A05642A95749}"/>
              </a:ext>
            </a:extLst>
          </p:cNvPr>
          <p:cNvSpPr>
            <a:spLocks noGrp="1"/>
          </p:cNvSpPr>
          <p:nvPr>
            <p:ph type="sldNum" sz="quarter" idx="12"/>
          </p:nvPr>
        </p:nvSpPr>
        <p:spPr/>
        <p:txBody>
          <a:bodyPr/>
          <a:lstStyle/>
          <a:p>
            <a:pPr>
              <a:defRPr/>
            </a:pPr>
            <a:fld id="{4DA29BB0-9EE8-468E-BD41-280243634C63}" type="slidenum">
              <a:rPr lang="zh-CN" altLang="en-US" smtClean="0"/>
              <a:t>20</a:t>
            </a:fld>
            <a:endParaRPr lang="zh-CN" altLang="en-US"/>
          </a:p>
        </p:txBody>
      </p:sp>
      <p:sp>
        <p:nvSpPr>
          <p:cNvPr id="8" name="内容占位符 7">
            <a:extLst>
              <a:ext uri="{FF2B5EF4-FFF2-40B4-BE49-F238E27FC236}">
                <a16:creationId xmlns:a16="http://schemas.microsoft.com/office/drawing/2014/main" id="{A12A4B71-596B-47F7-896F-85B2FBC1BB3C}"/>
              </a:ext>
            </a:extLst>
          </p:cNvPr>
          <p:cNvSpPr>
            <a:spLocks noGrp="1"/>
          </p:cNvSpPr>
          <p:nvPr>
            <p:ph idx="1"/>
          </p:nvPr>
        </p:nvSpPr>
        <p:spPr>
          <a:xfrm>
            <a:off x="210582" y="1484784"/>
            <a:ext cx="8704263" cy="5373216"/>
          </a:xfrm>
        </p:spPr>
        <p:txBody>
          <a:bodyPr/>
          <a:lstStyle/>
          <a:p>
            <a:pPr marL="0" indent="0">
              <a:buNone/>
            </a:pPr>
            <a:r>
              <a:rPr lang="en-US" altLang="zh-CN" sz="2000" b="1" dirty="0"/>
              <a:t>1. </a:t>
            </a:r>
            <a:r>
              <a:rPr lang="zh-CN" altLang="en-US" sz="2000" b="1" dirty="0"/>
              <a:t>分贝就是放大器增益的单位 </a:t>
            </a:r>
            <a:r>
              <a:rPr lang="en-US" altLang="zh-CN" sz="2000" b="1" dirty="0"/>
              <a:t>--- dB </a:t>
            </a:r>
            <a:r>
              <a:rPr lang="zh-CN" altLang="en-US" sz="2000" b="1" dirty="0"/>
              <a:t>，放大器输出与输入的比值为放大倍数，单位“倍”，如</a:t>
            </a:r>
            <a:r>
              <a:rPr lang="en-US" altLang="zh-CN" sz="2000" b="1" dirty="0"/>
              <a:t>10</a:t>
            </a:r>
            <a:r>
              <a:rPr lang="zh-CN" altLang="en-US" sz="2000" b="1" dirty="0"/>
              <a:t>倍放大器，</a:t>
            </a:r>
            <a:r>
              <a:rPr lang="en-US" altLang="zh-CN" sz="2000" b="1" dirty="0"/>
              <a:t>100</a:t>
            </a:r>
            <a:r>
              <a:rPr lang="zh-CN" altLang="en-US" sz="2000" b="1" dirty="0"/>
              <a:t>倍放大器。当改用“分贝”做单位时，放大倍数就称之为增益，这是一个概念的两种称呼。</a:t>
            </a:r>
          </a:p>
          <a:p>
            <a:pPr marL="0" indent="0">
              <a:buNone/>
            </a:pPr>
            <a:endParaRPr lang="zh-CN" altLang="en-US" sz="2000" b="1" dirty="0"/>
          </a:p>
          <a:p>
            <a:pPr marL="0" indent="0">
              <a:buNone/>
            </a:pPr>
            <a:r>
              <a:rPr lang="en-US" altLang="zh-CN" sz="2000" b="1" dirty="0"/>
              <a:t>2.</a:t>
            </a:r>
            <a:r>
              <a:rPr lang="zh-CN" altLang="en-US" sz="2000" b="1" dirty="0"/>
              <a:t>电学中的分贝定义的是信号放大倍数的对数。在对电压（电流）与功率放大倍数的定义是不同的；</a:t>
            </a:r>
            <a:endParaRPr lang="en-US" altLang="zh-CN" sz="2000" b="1" dirty="0"/>
          </a:p>
          <a:p>
            <a:r>
              <a:rPr lang="en-US" altLang="zh-CN" sz="2000" dirty="0"/>
              <a:t>1.</a:t>
            </a:r>
            <a:r>
              <a:rPr lang="zh-CN" altLang="en-US" sz="2000" dirty="0"/>
              <a:t>电压（电流）放大倍数分贝数定义：</a:t>
            </a:r>
            <a:r>
              <a:rPr lang="en-US" altLang="zh-CN" sz="2000" dirty="0"/>
              <a:t>K=20lg(Vo/Vi)</a:t>
            </a:r>
            <a:r>
              <a:rPr lang="zh-CN" altLang="en-US" sz="2000" dirty="0"/>
              <a:t>，其中</a:t>
            </a:r>
            <a:r>
              <a:rPr lang="en-US" altLang="zh-CN" sz="2000" dirty="0"/>
              <a:t>K</a:t>
            </a:r>
            <a:r>
              <a:rPr lang="zh-CN" altLang="en-US" sz="2000" dirty="0"/>
              <a:t>为放大倍数的分贝数，</a:t>
            </a:r>
            <a:r>
              <a:rPr lang="en-US" altLang="zh-CN" sz="2000" dirty="0"/>
              <a:t>Vo</a:t>
            </a:r>
            <a:r>
              <a:rPr lang="zh-CN" altLang="en-US" sz="2000" dirty="0"/>
              <a:t>为放大信号输出，</a:t>
            </a:r>
            <a:r>
              <a:rPr lang="en-US" altLang="zh-CN" sz="2000" dirty="0"/>
              <a:t>Vi</a:t>
            </a:r>
            <a:r>
              <a:rPr lang="zh-CN" altLang="en-US" sz="2000" dirty="0"/>
              <a:t>为信号输入；</a:t>
            </a:r>
          </a:p>
          <a:p>
            <a:r>
              <a:rPr lang="en-US" altLang="zh-CN" sz="2000" dirty="0"/>
              <a:t>2.</a:t>
            </a:r>
            <a:r>
              <a:rPr lang="zh-CN" altLang="en-US" sz="2000" dirty="0"/>
              <a:t>功率放大倍数分贝数定义：</a:t>
            </a:r>
            <a:r>
              <a:rPr lang="en-US" altLang="zh-CN" sz="2000" dirty="0"/>
              <a:t>K=10lg(Po/Pi)</a:t>
            </a:r>
            <a:r>
              <a:rPr lang="zh-CN" altLang="en-US" sz="2000" dirty="0"/>
              <a:t>，其中</a:t>
            </a:r>
            <a:r>
              <a:rPr lang="en-US" altLang="zh-CN" sz="2000" dirty="0"/>
              <a:t>K</a:t>
            </a:r>
            <a:r>
              <a:rPr lang="zh-CN" altLang="en-US" sz="2000" dirty="0"/>
              <a:t>为放大倍数的分贝数，</a:t>
            </a:r>
            <a:r>
              <a:rPr lang="en-US" altLang="zh-CN" sz="2000" dirty="0"/>
              <a:t>Po</a:t>
            </a:r>
            <a:r>
              <a:rPr lang="zh-CN" altLang="en-US" sz="2000" dirty="0"/>
              <a:t>为放大信号输出，</a:t>
            </a:r>
            <a:r>
              <a:rPr lang="en-US" altLang="zh-CN" sz="2000" dirty="0"/>
              <a:t>Pi</a:t>
            </a:r>
            <a:r>
              <a:rPr lang="zh-CN" altLang="en-US" sz="2000" dirty="0"/>
              <a:t>为信号输入；</a:t>
            </a:r>
            <a:endParaRPr lang="en-US" altLang="zh-CN" sz="2000" dirty="0"/>
          </a:p>
          <a:p>
            <a:pPr marL="0" indent="0">
              <a:buNone/>
            </a:pPr>
            <a:r>
              <a:rPr lang="zh-CN" altLang="en-US" sz="2000" b="1" dirty="0"/>
              <a:t> 以电压（电流）分贝数为例：</a:t>
            </a:r>
          </a:p>
          <a:p>
            <a:pPr marL="0" indent="0">
              <a:buNone/>
            </a:pPr>
            <a:r>
              <a:rPr lang="zh-CN" altLang="en-US" sz="2000" b="1" dirty="0"/>
              <a:t>     （</a:t>
            </a:r>
            <a:r>
              <a:rPr lang="en-US" altLang="zh-CN" sz="2000" b="1" dirty="0"/>
              <a:t>1</a:t>
            </a:r>
            <a:r>
              <a:rPr lang="zh-CN" altLang="en-US" sz="2000" b="1" dirty="0"/>
              <a:t>）增益为</a:t>
            </a:r>
            <a:r>
              <a:rPr lang="en-US" altLang="zh-CN" sz="2000" b="1" dirty="0"/>
              <a:t>0dB</a:t>
            </a:r>
            <a:r>
              <a:rPr lang="zh-CN" altLang="en-US" sz="2000" b="1" dirty="0"/>
              <a:t>时，信号直通，未经放大</a:t>
            </a:r>
          </a:p>
          <a:p>
            <a:pPr marL="0" indent="0">
              <a:buNone/>
            </a:pPr>
            <a:r>
              <a:rPr lang="zh-CN" altLang="en-US" sz="2000" b="1" dirty="0"/>
              <a:t>     （</a:t>
            </a:r>
            <a:r>
              <a:rPr lang="en-US" altLang="zh-CN" sz="2000" b="1" dirty="0"/>
              <a:t>2</a:t>
            </a:r>
            <a:r>
              <a:rPr lang="zh-CN" altLang="en-US" sz="2000" b="1" dirty="0"/>
              <a:t>）增益为</a:t>
            </a:r>
            <a:r>
              <a:rPr lang="en-US" altLang="zh-CN" sz="2000" b="1" dirty="0"/>
              <a:t>3dB</a:t>
            </a:r>
            <a:r>
              <a:rPr lang="zh-CN" altLang="en-US" sz="2000" b="1" dirty="0"/>
              <a:t>时，实际放大倍数约为</a:t>
            </a:r>
            <a:r>
              <a:rPr lang="en-US" altLang="zh-CN" sz="2000" b="1" dirty="0"/>
              <a:t>1.4</a:t>
            </a:r>
          </a:p>
          <a:p>
            <a:pPr marL="0" indent="0">
              <a:buNone/>
            </a:pPr>
            <a:r>
              <a:rPr lang="en-US" altLang="zh-CN" sz="2000" b="1" dirty="0"/>
              <a:t>     </a:t>
            </a:r>
            <a:r>
              <a:rPr lang="zh-CN" altLang="en-US" sz="2000" b="1" dirty="0"/>
              <a:t>（</a:t>
            </a:r>
            <a:r>
              <a:rPr lang="en-US" altLang="zh-CN" sz="2000" b="1" dirty="0"/>
              <a:t>3</a:t>
            </a:r>
            <a:r>
              <a:rPr lang="zh-CN" altLang="en-US" sz="2000" b="1" dirty="0"/>
              <a:t>）增益为</a:t>
            </a:r>
            <a:r>
              <a:rPr lang="en-US" altLang="zh-CN" sz="2000" b="1" dirty="0"/>
              <a:t>6dB</a:t>
            </a:r>
            <a:r>
              <a:rPr lang="zh-CN" altLang="en-US" sz="2000" b="1" dirty="0"/>
              <a:t>时，实际放大倍数约为</a:t>
            </a:r>
            <a:r>
              <a:rPr lang="en-US" altLang="zh-CN" sz="2000" b="1" dirty="0"/>
              <a:t>2</a:t>
            </a:r>
            <a:endParaRPr lang="zh-CN" altLang="en-US" sz="2000" b="1" dirty="0"/>
          </a:p>
        </p:txBody>
      </p:sp>
    </p:spTree>
    <p:extLst>
      <p:ext uri="{BB962C8B-B14F-4D97-AF65-F5344CB8AC3E}">
        <p14:creationId xmlns:p14="http://schemas.microsoft.com/office/powerpoint/2010/main" val="84259387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p:cNvSpPr>
          <p:nvPr>
            <p:ph type="title"/>
          </p:nvPr>
        </p:nvSpPr>
        <p:spPr>
          <a:xfrm>
            <a:off x="250825" y="214630"/>
            <a:ext cx="8693150" cy="984250"/>
          </a:xfrm>
        </p:spPr>
        <p:txBody>
          <a:bodyPr/>
          <a:lstStyle/>
          <a:p>
            <a:pPr eaLnBrk="1" hangingPunct="1"/>
            <a:r>
              <a:rPr lang="zh-CN" altLang="en-US" sz="3200"/>
              <a:t>本章内容</a:t>
            </a:r>
          </a:p>
        </p:txBody>
      </p:sp>
      <p:sp>
        <p:nvSpPr>
          <p:cNvPr id="19458" name="内容占位符 2"/>
          <p:cNvSpPr>
            <a:spLocks noGrp="1"/>
          </p:cNvSpPr>
          <p:nvPr>
            <p:ph idx="1"/>
          </p:nvPr>
        </p:nvSpPr>
        <p:spPr>
          <a:xfrm>
            <a:off x="250825" y="1198880"/>
            <a:ext cx="8704263" cy="5254456"/>
          </a:xfrm>
        </p:spPr>
        <p:txBody>
          <a:bodyPr/>
          <a:lstStyle/>
          <a:p>
            <a:pPr eaLnBrk="1" hangingPunct="1"/>
            <a:r>
              <a:rPr lang="zh-CN" altLang="en-US" sz="3200" dirty="0">
                <a:ea typeface="宋体" panose="02010600030101010101" pitchFamily="2" charset="-122"/>
                <a:sym typeface="+mn-ea"/>
              </a:rPr>
              <a:t>通信信号基础</a:t>
            </a:r>
          </a:p>
          <a:p>
            <a:pPr lvl="1" eaLnBrk="1" hangingPunct="1"/>
            <a:r>
              <a:rPr lang="zh-CN" altLang="en-US" sz="3200" dirty="0">
                <a:solidFill>
                  <a:schemeClr val="bg1">
                    <a:lumMod val="65000"/>
                  </a:schemeClr>
                </a:solidFill>
                <a:ea typeface="宋体" panose="02010600030101010101" pitchFamily="2" charset="-122"/>
              </a:rPr>
              <a:t>信号概念与参量</a:t>
            </a:r>
            <a:endParaRPr lang="en-US" altLang="zh-CN" sz="3200" dirty="0">
              <a:solidFill>
                <a:schemeClr val="bg1">
                  <a:lumMod val="65000"/>
                </a:schemeClr>
              </a:solidFill>
              <a:ea typeface="宋体" panose="02010600030101010101" pitchFamily="2" charset="-122"/>
            </a:endParaRPr>
          </a:p>
          <a:p>
            <a:pPr lvl="1" eaLnBrk="1" hangingPunct="1"/>
            <a:r>
              <a:rPr lang="zh-CN" altLang="en-US" sz="3200" dirty="0">
                <a:ea typeface="宋体" panose="02010600030101010101" pitchFamily="2" charset="-122"/>
              </a:rPr>
              <a:t>语音信号与电磁信号</a:t>
            </a:r>
            <a:endParaRPr lang="en-US" altLang="zh-CN" sz="3200" dirty="0">
              <a:ea typeface="宋体" panose="02010600030101010101" pitchFamily="2" charset="-122"/>
            </a:endParaRPr>
          </a:p>
          <a:p>
            <a:pPr lvl="1" eaLnBrk="1" hangingPunct="1"/>
            <a:r>
              <a:rPr lang="zh-CN" altLang="en-US" sz="3200" dirty="0">
                <a:ea typeface="宋体" panose="02010600030101010101" pitchFamily="2" charset="-122"/>
              </a:rPr>
              <a:t>信号频谱分析</a:t>
            </a:r>
          </a:p>
          <a:p>
            <a:pPr lvl="1" eaLnBrk="1" hangingPunct="1"/>
            <a:r>
              <a:rPr lang="zh-CN" altLang="en-US" sz="3200" dirty="0">
                <a:ea typeface="宋体" panose="02010600030101010101" pitchFamily="2" charset="-122"/>
              </a:rPr>
              <a:t>模拟与数字信号表示</a:t>
            </a:r>
          </a:p>
          <a:p>
            <a:pPr lvl="1" eaLnBrk="1" hangingPunct="1"/>
            <a:r>
              <a:rPr lang="zh-CN" altLang="en-US" sz="3200" dirty="0">
                <a:ea typeface="宋体" panose="02010600030101010101" pitchFamily="2" charset="-122"/>
              </a:rPr>
              <a:t>信号带宽与数据速率</a:t>
            </a:r>
            <a:endParaRPr lang="en-US" altLang="zh-CN" sz="3200" dirty="0">
              <a:ea typeface="宋体" panose="02010600030101010101" pitchFamily="2" charset="-122"/>
            </a:endParaRPr>
          </a:p>
          <a:p>
            <a:pPr lvl="1" eaLnBrk="1" hangingPunct="1"/>
            <a:r>
              <a:rPr lang="zh-CN" altLang="en-US" sz="3200" dirty="0">
                <a:ea typeface="宋体" panose="02010600030101010101" pitchFamily="2" charset="-122"/>
              </a:rPr>
              <a:t>信道容量与香农定律</a:t>
            </a:r>
          </a:p>
          <a:p>
            <a:pPr lvl="1" eaLnBrk="1" hangingPunct="1"/>
            <a:r>
              <a:rPr lang="zh-CN" altLang="en-US" sz="3200" dirty="0">
                <a:ea typeface="宋体" panose="02010600030101010101" pitchFamily="2" charset="-122"/>
              </a:rPr>
              <a:t>传输介质</a:t>
            </a:r>
          </a:p>
          <a:p>
            <a:pPr lvl="1" hangingPunct="1"/>
            <a:r>
              <a:rPr lang="zh-CN" altLang="en-US" sz="3200" dirty="0">
                <a:ea typeface="宋体" panose="02010600030101010101" pitchFamily="2" charset="-122"/>
              </a:rPr>
              <a:t>信号频段划分及特性</a:t>
            </a:r>
          </a:p>
        </p:txBody>
      </p:sp>
      <p:sp>
        <p:nvSpPr>
          <p:cNvPr id="5" name="灯片编号占位符 4"/>
          <p:cNvSpPr>
            <a:spLocks noGrp="1"/>
          </p:cNvSpPr>
          <p:nvPr>
            <p:ph type="sldNum" sz="quarter" idx="12"/>
          </p:nvPr>
        </p:nvSpPr>
        <p:spPr/>
        <p:txBody>
          <a:bodyPr/>
          <a:lstStyle/>
          <a:p>
            <a:pPr>
              <a:defRPr/>
            </a:pPr>
            <a:fld id="{3FF46735-B62F-443B-A37E-F05C60118CA4}" type="slidenum">
              <a:rPr lang="zh-CN" altLang="en-US"/>
              <a:t>21</a:t>
            </a:fld>
            <a:endParaRPr lang="zh-CN" altLang="en-US" dirty="0"/>
          </a:p>
        </p:txBody>
      </p:sp>
    </p:spTree>
    <p:extLst>
      <p:ext uri="{BB962C8B-B14F-4D97-AF65-F5344CB8AC3E}">
        <p14:creationId xmlns:p14="http://schemas.microsoft.com/office/powerpoint/2010/main" val="37534158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401A05A5-CCF9-49B1-BF2C-CF33CDCD0EC0}"/>
              </a:ext>
            </a:extLst>
          </p:cNvPr>
          <p:cNvSpPr>
            <a:spLocks noGrp="1" noChangeArrowheads="1"/>
          </p:cNvSpPr>
          <p:nvPr>
            <p:ph type="title"/>
          </p:nvPr>
        </p:nvSpPr>
        <p:spPr/>
        <p:txBody>
          <a:bodyPr/>
          <a:lstStyle/>
          <a:p>
            <a:r>
              <a:rPr lang="zh-CN" altLang="en-US"/>
              <a:t>语音模型基础</a:t>
            </a:r>
          </a:p>
        </p:txBody>
      </p:sp>
      <p:pic>
        <p:nvPicPr>
          <p:cNvPr id="118788" name="Picture 4" descr="report1">
            <a:extLst>
              <a:ext uri="{FF2B5EF4-FFF2-40B4-BE49-F238E27FC236}">
                <a16:creationId xmlns:a16="http://schemas.microsoft.com/office/drawing/2014/main" id="{510AF09E-E50F-4C5F-8EB7-42B0539C28CD}"/>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447800" y="1573213"/>
            <a:ext cx="5943600" cy="26177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118789" name="Object 5">
            <a:extLst>
              <a:ext uri="{FF2B5EF4-FFF2-40B4-BE49-F238E27FC236}">
                <a16:creationId xmlns:a16="http://schemas.microsoft.com/office/drawing/2014/main" id="{FAB77D4E-8874-49D0-BE57-6AF9F0087AAE}"/>
              </a:ext>
            </a:extLst>
          </p:cNvPr>
          <p:cNvGraphicFramePr>
            <a:graphicFrameLocks noChangeAspect="1"/>
          </p:cNvGraphicFramePr>
          <p:nvPr/>
        </p:nvGraphicFramePr>
        <p:xfrm>
          <a:off x="914400" y="4419600"/>
          <a:ext cx="6907213" cy="2028825"/>
        </p:xfrm>
        <a:graphic>
          <a:graphicData uri="http://schemas.openxmlformats.org/presentationml/2006/ole">
            <mc:AlternateContent xmlns:mc="http://schemas.openxmlformats.org/markup-compatibility/2006">
              <mc:Choice xmlns:v="urn:schemas-microsoft-com:vml" Requires="v">
                <p:oleObj spid="_x0000_s21753" name="图片" r:id="rId4" imgW="3997440" imgH="1085040" progId="Word.Picture.8">
                  <p:embed/>
                </p:oleObj>
              </mc:Choice>
              <mc:Fallback>
                <p:oleObj name="图片" r:id="rId4" imgW="3997440" imgH="1085040" progId="Word.Picture.8">
                  <p:embed/>
                  <p:pic>
                    <p:nvPicPr>
                      <p:cNvPr id="118789" name="Object 5">
                        <a:extLst>
                          <a:ext uri="{FF2B5EF4-FFF2-40B4-BE49-F238E27FC236}">
                            <a16:creationId xmlns:a16="http://schemas.microsoft.com/office/drawing/2014/main" id="{FAB77D4E-8874-49D0-BE57-6AF9F0087A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4419600"/>
                        <a:ext cx="6907213" cy="2028825"/>
                      </a:xfrm>
                      <a:prstGeom prst="rect">
                        <a:avLst/>
                      </a:prstGeom>
                      <a:noFill/>
                      <a:ln>
                        <a:noFill/>
                      </a:ln>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545912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FEC1052E-E42D-47C8-ABE8-8D9FD4BA3B66}"/>
              </a:ext>
            </a:extLst>
          </p:cNvPr>
          <p:cNvSpPr>
            <a:spLocks noGrp="1" noChangeArrowheads="1"/>
          </p:cNvSpPr>
          <p:nvPr>
            <p:ph type="title"/>
          </p:nvPr>
        </p:nvSpPr>
        <p:spPr/>
        <p:txBody>
          <a:bodyPr/>
          <a:lstStyle/>
          <a:p>
            <a:r>
              <a:rPr lang="zh-CN" altLang="en-US"/>
              <a:t>语音模型</a:t>
            </a:r>
          </a:p>
        </p:txBody>
      </p:sp>
      <p:grpSp>
        <p:nvGrpSpPr>
          <p:cNvPr id="102407" name="Group 7">
            <a:extLst>
              <a:ext uri="{FF2B5EF4-FFF2-40B4-BE49-F238E27FC236}">
                <a16:creationId xmlns:a16="http://schemas.microsoft.com/office/drawing/2014/main" id="{513FB812-59E2-42FC-9F9F-FE17EE7B0DA5}"/>
              </a:ext>
            </a:extLst>
          </p:cNvPr>
          <p:cNvGrpSpPr>
            <a:grpSpLocks/>
          </p:cNvGrpSpPr>
          <p:nvPr/>
        </p:nvGrpSpPr>
        <p:grpSpPr bwMode="auto">
          <a:xfrm>
            <a:off x="228600" y="1676400"/>
            <a:ext cx="8877300" cy="3505200"/>
            <a:chOff x="144" y="1056"/>
            <a:chExt cx="5592" cy="2208"/>
          </a:xfrm>
        </p:grpSpPr>
        <p:pic>
          <p:nvPicPr>
            <p:cNvPr id="102404" name="Picture 4">
              <a:extLst>
                <a:ext uri="{FF2B5EF4-FFF2-40B4-BE49-F238E27FC236}">
                  <a16:creationId xmlns:a16="http://schemas.microsoft.com/office/drawing/2014/main" id="{85574D4E-C511-4C17-9DDB-88C315C79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 y="1056"/>
              <a:ext cx="2730" cy="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5" name="Picture 5">
              <a:extLst>
                <a:ext uri="{FF2B5EF4-FFF2-40B4-BE49-F238E27FC236}">
                  <a16:creationId xmlns:a16="http://schemas.microsoft.com/office/drawing/2014/main" id="{6A9C3CA2-E34B-41B5-A01D-0B5936A68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 y="1632"/>
              <a:ext cx="2856"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6" name="Picture 6">
              <a:extLst>
                <a:ext uri="{FF2B5EF4-FFF2-40B4-BE49-F238E27FC236}">
                  <a16:creationId xmlns:a16="http://schemas.microsoft.com/office/drawing/2014/main" id="{85F50855-1CB6-4A6B-BB3D-0A3B7C2164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 y="1344"/>
              <a:ext cx="960"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6591606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CC6EDBE-7B2E-4E08-8409-4FECB15277B2}"/>
              </a:ext>
            </a:extLst>
          </p:cNvPr>
          <p:cNvSpPr>
            <a:spLocks noGrp="1" noChangeArrowheads="1"/>
          </p:cNvSpPr>
          <p:nvPr>
            <p:ph type="title"/>
          </p:nvPr>
        </p:nvSpPr>
        <p:spPr>
          <a:xfrm>
            <a:off x="250825" y="214313"/>
            <a:ext cx="8693150" cy="1100137"/>
          </a:xfrm>
        </p:spPr>
        <p:txBody>
          <a:bodyPr/>
          <a:lstStyle/>
          <a:p>
            <a:r>
              <a:rPr lang="zh-CN" altLang="en-US" dirty="0"/>
              <a:t>语音合成过程</a:t>
            </a:r>
          </a:p>
        </p:txBody>
      </p:sp>
      <p:grpSp>
        <p:nvGrpSpPr>
          <p:cNvPr id="103433" name="Group 9">
            <a:extLst>
              <a:ext uri="{FF2B5EF4-FFF2-40B4-BE49-F238E27FC236}">
                <a16:creationId xmlns:a16="http://schemas.microsoft.com/office/drawing/2014/main" id="{5D45735C-56D7-4E6D-A2AD-805CBC1EB1F9}"/>
              </a:ext>
            </a:extLst>
          </p:cNvPr>
          <p:cNvGrpSpPr>
            <a:grpSpLocks/>
          </p:cNvGrpSpPr>
          <p:nvPr/>
        </p:nvGrpSpPr>
        <p:grpSpPr bwMode="auto">
          <a:xfrm>
            <a:off x="261938" y="1524000"/>
            <a:ext cx="8620125" cy="4019550"/>
            <a:chOff x="165" y="960"/>
            <a:chExt cx="5430" cy="2532"/>
          </a:xfrm>
        </p:grpSpPr>
        <p:pic>
          <p:nvPicPr>
            <p:cNvPr id="103428" name="Picture 4">
              <a:extLst>
                <a:ext uri="{FF2B5EF4-FFF2-40B4-BE49-F238E27FC236}">
                  <a16:creationId xmlns:a16="http://schemas.microsoft.com/office/drawing/2014/main" id="{86F7E4CC-E819-4DD4-8F03-A423937B38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 y="960"/>
              <a:ext cx="5430" cy="1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29" name="Picture 5">
              <a:extLst>
                <a:ext uri="{FF2B5EF4-FFF2-40B4-BE49-F238E27FC236}">
                  <a16:creationId xmlns:a16="http://schemas.microsoft.com/office/drawing/2014/main" id="{46F8A487-1D3D-4FC8-A45F-855D67DDE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2256"/>
              <a:ext cx="1362" cy="1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30" name="Picture 6">
              <a:extLst>
                <a:ext uri="{FF2B5EF4-FFF2-40B4-BE49-F238E27FC236}">
                  <a16:creationId xmlns:a16="http://schemas.microsoft.com/office/drawing/2014/main" id="{D2DC3733-F7CD-4BDB-A302-96AA002451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 y="2304"/>
              <a:ext cx="1380" cy="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31" name="Picture 7">
              <a:extLst>
                <a:ext uri="{FF2B5EF4-FFF2-40B4-BE49-F238E27FC236}">
                  <a16:creationId xmlns:a16="http://schemas.microsoft.com/office/drawing/2014/main" id="{E949292E-40A4-44AC-ACF5-1BC4CF41C3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 y="2304"/>
              <a:ext cx="1098" cy="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32" name="Picture 8">
              <a:extLst>
                <a:ext uri="{FF2B5EF4-FFF2-40B4-BE49-F238E27FC236}">
                  <a16:creationId xmlns:a16="http://schemas.microsoft.com/office/drawing/2014/main" id="{823CC056-2040-469A-8AC7-9294982566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8" y="2448"/>
              <a:ext cx="1074" cy="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0780074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a:extLst>
              <a:ext uri="{FF2B5EF4-FFF2-40B4-BE49-F238E27FC236}">
                <a16:creationId xmlns:a16="http://schemas.microsoft.com/office/drawing/2014/main" id="{66F5BE08-6DA1-4E94-A35C-CBD312AD8B04}"/>
              </a:ext>
            </a:extLst>
          </p:cNvPr>
          <p:cNvSpPr>
            <a:spLocks noGrp="1"/>
          </p:cNvSpPr>
          <p:nvPr>
            <p:ph type="title"/>
          </p:nvPr>
        </p:nvSpPr>
        <p:spPr/>
        <p:txBody>
          <a:bodyPr/>
          <a:lstStyle/>
          <a:p>
            <a:r>
              <a:rPr lang="zh-CN" altLang="en-US"/>
              <a:t>一个词的波形图和语谱图</a:t>
            </a:r>
          </a:p>
        </p:txBody>
      </p:sp>
      <p:sp>
        <p:nvSpPr>
          <p:cNvPr id="6" name="Text Box 4">
            <a:extLst>
              <a:ext uri="{FF2B5EF4-FFF2-40B4-BE49-F238E27FC236}">
                <a16:creationId xmlns:a16="http://schemas.microsoft.com/office/drawing/2014/main" id="{78F48939-DA73-4E34-8074-01B8AFBAF62A}"/>
              </a:ext>
            </a:extLst>
          </p:cNvPr>
          <p:cNvSpPr txBox="1">
            <a:spLocks noChangeArrowheads="1"/>
          </p:cNvSpPr>
          <p:nvPr/>
        </p:nvSpPr>
        <p:spPr bwMode="auto">
          <a:xfrm>
            <a:off x="357157" y="3714752"/>
            <a:ext cx="8316000" cy="40011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a:spcBef>
                <a:spcPct val="20000"/>
              </a:spcBef>
              <a:defRPr/>
            </a:pPr>
            <a:r>
              <a:rPr lang="zh-CN" alt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                              喝                              茶                                            </a:t>
            </a:r>
          </a:p>
        </p:txBody>
      </p:sp>
      <p:pic>
        <p:nvPicPr>
          <p:cNvPr id="41987" name="Picture 4">
            <a:extLst>
              <a:ext uri="{FF2B5EF4-FFF2-40B4-BE49-F238E27FC236}">
                <a16:creationId xmlns:a16="http://schemas.microsoft.com/office/drawing/2014/main" id="{AEEEC8AC-A90A-44C1-BBE4-996175AB56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88" y="4106863"/>
            <a:ext cx="8343900"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5">
            <a:extLst>
              <a:ext uri="{FF2B5EF4-FFF2-40B4-BE49-F238E27FC236}">
                <a16:creationId xmlns:a16="http://schemas.microsoft.com/office/drawing/2014/main" id="{E17BB0C1-C92B-42BB-B628-4240A74339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188" y="1000125"/>
            <a:ext cx="8315325"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喝茶.wav">
            <a:hlinkClick r:id="" action="ppaction://media"/>
            <a:extLst>
              <a:ext uri="{FF2B5EF4-FFF2-40B4-BE49-F238E27FC236}">
                <a16:creationId xmlns:a16="http://schemas.microsoft.com/office/drawing/2014/main" id="{5061DBE9-1682-4FCC-989C-052C9132190D}"/>
              </a:ext>
            </a:extLst>
          </p:cNvPr>
          <p:cNvPicPr>
            <a:picLocks noChangeAspect="1"/>
          </p:cNvPicPr>
          <p:nvPr>
            <a:audioFile r:link="rId2"/>
            <p:extLst>
              <p:ext uri="{DAA4B4D4-6D71-4841-9C94-3DE7FCFB9230}">
                <p14:media xmlns:p14="http://schemas.microsoft.com/office/powerpoint/2010/main" r:embed="rId1"/>
              </p:ext>
            </p:extLst>
          </p:nvPr>
        </p:nvPicPr>
        <p:blipFill>
          <a:blip r:embed="rId7">
            <a:extLst>
              <a:ext uri="{28A0092B-C50C-407E-A947-70E740481C1C}">
                <a14:useLocalDpi xmlns:a14="http://schemas.microsoft.com/office/drawing/2010/main" val="0"/>
              </a:ext>
            </a:extLst>
          </a:blip>
          <a:srcRect/>
          <a:stretch>
            <a:fillRect/>
          </a:stretch>
        </p:blipFill>
        <p:spPr bwMode="auto">
          <a:xfrm>
            <a:off x="8358188" y="378618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a:extLst>
              <a:ext uri="{FF2B5EF4-FFF2-40B4-BE49-F238E27FC236}">
                <a16:creationId xmlns:a16="http://schemas.microsoft.com/office/drawing/2014/main" id="{AE818CA3-F869-40BB-8180-64E160857CE4}"/>
              </a:ext>
            </a:extLst>
          </p:cNvPr>
          <p:cNvSpPr/>
          <p:nvPr/>
        </p:nvSpPr>
        <p:spPr bwMode="auto">
          <a:xfrm>
            <a:off x="1785938" y="4214813"/>
            <a:ext cx="611187" cy="2428875"/>
          </a:xfrm>
          <a:prstGeom prst="rect">
            <a:avLst/>
          </a:prstGeom>
          <a:noFill/>
          <a:ln w="12700" cap="flat" cmpd="sng" algn="ctr">
            <a:solidFill>
              <a:srgbClr val="92D050"/>
            </a:solidFill>
            <a:prstDash val="solid"/>
            <a:round/>
            <a:headEnd type="none" w="med" len="med"/>
            <a:tailEnd type="none" w="med" len="med"/>
          </a:ln>
          <a:effectLst>
            <a:outerShdw blurRad="50800" dist="38100" dir="2700000" algn="tl" rotWithShape="0">
              <a:prstClr val="black">
                <a:alpha val="40000"/>
              </a:prstClr>
            </a:outerShdw>
          </a:effectLst>
        </p:spPr>
        <p:txBody>
          <a:bodyPr lIns="36000" rIns="36000"/>
          <a:lstStyle/>
          <a:p>
            <a:pPr algn="ctr" defTabSz="955675">
              <a:buFont typeface="Wingdings" pitchFamily="2" charset="2"/>
              <a:buChar char="l"/>
              <a:defRPr/>
            </a:pPr>
            <a:endParaRPr kumimoji="0" lang="zh-CN" altLang="en-US" sz="1400" dirty="0">
              <a:latin typeface="微软雅黑" pitchFamily="34" charset="-122"/>
              <a:ea typeface="微软雅黑" pitchFamily="34" charset="-122"/>
            </a:endParaRPr>
          </a:p>
        </p:txBody>
      </p:sp>
      <p:sp>
        <p:nvSpPr>
          <p:cNvPr id="15" name="矩形 14">
            <a:extLst>
              <a:ext uri="{FF2B5EF4-FFF2-40B4-BE49-F238E27FC236}">
                <a16:creationId xmlns:a16="http://schemas.microsoft.com/office/drawing/2014/main" id="{E0376BC9-A160-45F9-AF4F-51641D21859E}"/>
              </a:ext>
            </a:extLst>
          </p:cNvPr>
          <p:cNvSpPr/>
          <p:nvPr/>
        </p:nvSpPr>
        <p:spPr bwMode="auto">
          <a:xfrm>
            <a:off x="4357688" y="4214813"/>
            <a:ext cx="428625" cy="2428875"/>
          </a:xfrm>
          <a:prstGeom prst="rect">
            <a:avLst/>
          </a:prstGeom>
          <a:noFill/>
          <a:ln w="12700" cap="flat" cmpd="sng" algn="ctr">
            <a:solidFill>
              <a:srgbClr val="92D050"/>
            </a:solidFill>
            <a:prstDash val="solid"/>
            <a:round/>
            <a:headEnd type="none" w="med" len="med"/>
            <a:tailEnd type="none" w="med" len="med"/>
          </a:ln>
          <a:effectLst>
            <a:outerShdw blurRad="50800" dist="38100" dir="2700000" algn="tl" rotWithShape="0">
              <a:prstClr val="black">
                <a:alpha val="40000"/>
              </a:prstClr>
            </a:outerShdw>
          </a:effectLst>
        </p:spPr>
        <p:txBody>
          <a:bodyPr lIns="36000" rIns="36000"/>
          <a:lstStyle/>
          <a:p>
            <a:pPr algn="ctr" defTabSz="955675">
              <a:buFont typeface="Wingdings" pitchFamily="2" charset="2"/>
              <a:buChar char="l"/>
              <a:defRPr/>
            </a:pPr>
            <a:endParaRPr kumimoji="0" lang="zh-CN" altLang="en-US" sz="1400" dirty="0">
              <a:latin typeface="微软雅黑" pitchFamily="34" charset="-122"/>
              <a:ea typeface="微软雅黑" pitchFamily="34" charset="-122"/>
            </a:endParaRPr>
          </a:p>
        </p:txBody>
      </p:sp>
      <p:sp>
        <p:nvSpPr>
          <p:cNvPr id="16" name="矩形 15">
            <a:extLst>
              <a:ext uri="{FF2B5EF4-FFF2-40B4-BE49-F238E27FC236}">
                <a16:creationId xmlns:a16="http://schemas.microsoft.com/office/drawing/2014/main" id="{2350342E-A886-4E80-91C5-D7E2C226E879}"/>
              </a:ext>
            </a:extLst>
          </p:cNvPr>
          <p:cNvSpPr/>
          <p:nvPr/>
        </p:nvSpPr>
        <p:spPr bwMode="auto">
          <a:xfrm>
            <a:off x="2428875" y="4214813"/>
            <a:ext cx="1643063" cy="2428875"/>
          </a:xfrm>
          <a:prstGeom prst="rect">
            <a:avLst/>
          </a:prstGeom>
          <a:noFill/>
          <a:ln w="12700" cap="flat" cmpd="sng" algn="ctr">
            <a:solidFill>
              <a:srgbClr val="92D050"/>
            </a:solidFill>
            <a:prstDash val="solid"/>
            <a:round/>
            <a:headEnd type="none" w="med" len="med"/>
            <a:tailEnd type="none" w="med" len="med"/>
          </a:ln>
          <a:effectLst>
            <a:outerShdw blurRad="50800" dist="38100" dir="2700000" algn="tl" rotWithShape="0">
              <a:prstClr val="black">
                <a:alpha val="40000"/>
              </a:prstClr>
            </a:outerShdw>
          </a:effectLst>
        </p:spPr>
        <p:txBody>
          <a:bodyPr lIns="36000" rIns="36000"/>
          <a:lstStyle/>
          <a:p>
            <a:pPr algn="ctr" defTabSz="955675">
              <a:buFont typeface="Wingdings" pitchFamily="2" charset="2"/>
              <a:buChar char="l"/>
              <a:defRPr/>
            </a:pPr>
            <a:endParaRPr kumimoji="0" lang="zh-CN" altLang="en-US" sz="1400" dirty="0">
              <a:latin typeface="微软雅黑" pitchFamily="34" charset="-122"/>
              <a:ea typeface="微软雅黑" pitchFamily="34" charset="-122"/>
            </a:endParaRPr>
          </a:p>
        </p:txBody>
      </p:sp>
      <p:sp>
        <p:nvSpPr>
          <p:cNvPr id="17" name="矩形 16">
            <a:extLst>
              <a:ext uri="{FF2B5EF4-FFF2-40B4-BE49-F238E27FC236}">
                <a16:creationId xmlns:a16="http://schemas.microsoft.com/office/drawing/2014/main" id="{18DE0021-C3A9-433F-906D-F0CCB9D8B9A6}"/>
              </a:ext>
            </a:extLst>
          </p:cNvPr>
          <p:cNvSpPr/>
          <p:nvPr/>
        </p:nvSpPr>
        <p:spPr bwMode="auto">
          <a:xfrm>
            <a:off x="4824413" y="4214813"/>
            <a:ext cx="1604962" cy="2428875"/>
          </a:xfrm>
          <a:prstGeom prst="rect">
            <a:avLst/>
          </a:prstGeom>
          <a:noFill/>
          <a:ln w="12700" cap="flat" cmpd="sng" algn="ctr">
            <a:solidFill>
              <a:srgbClr val="92D050"/>
            </a:solidFill>
            <a:prstDash val="solid"/>
            <a:round/>
            <a:headEnd type="none" w="med" len="med"/>
            <a:tailEnd type="none" w="med" len="med"/>
          </a:ln>
          <a:effectLst>
            <a:outerShdw blurRad="50800" dist="38100" dir="2700000" algn="tl" rotWithShape="0">
              <a:prstClr val="black">
                <a:alpha val="40000"/>
              </a:prstClr>
            </a:outerShdw>
          </a:effectLst>
        </p:spPr>
        <p:txBody>
          <a:bodyPr lIns="36000" rIns="36000"/>
          <a:lstStyle/>
          <a:p>
            <a:pPr algn="ctr" defTabSz="955675">
              <a:buFont typeface="Wingdings" pitchFamily="2" charset="2"/>
              <a:buChar char="l"/>
              <a:defRPr/>
            </a:pPr>
            <a:endParaRPr kumimoji="0" lang="zh-CN" altLang="en-US" sz="1400" dirty="0">
              <a:latin typeface="微软雅黑" pitchFamily="34" charset="-122"/>
              <a:ea typeface="微软雅黑" pitchFamily="34" charset="-122"/>
            </a:endParaRPr>
          </a:p>
        </p:txBody>
      </p:sp>
    </p:spTree>
    <p:extLst>
      <p:ext uri="{BB962C8B-B14F-4D97-AF65-F5344CB8AC3E}">
        <p14:creationId xmlns:p14="http://schemas.microsoft.com/office/powerpoint/2010/main" val="20379496"/>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 presetClass="exit" presetSubtype="4" fill="hold" grpId="1" nodeType="withEffect">
                                  <p:stCondLst>
                                    <p:cond delay="0"/>
                                  </p:stCondLst>
                                  <p:childTnLst>
                                    <p:anim calcmode="lin" valueType="num">
                                      <p:cBhvr additive="base">
                                        <p:cTn id="24" dur="500"/>
                                        <p:tgtEl>
                                          <p:spTgt spid="13"/>
                                        </p:tgtEl>
                                        <p:attrNameLst>
                                          <p:attrName>ppt_x</p:attrName>
                                        </p:attrNameLst>
                                      </p:cBhvr>
                                      <p:tavLst>
                                        <p:tav tm="0">
                                          <p:val>
                                            <p:strVal val="ppt_x"/>
                                          </p:val>
                                        </p:tav>
                                        <p:tav tm="100000">
                                          <p:val>
                                            <p:strVal val="ppt_x"/>
                                          </p:val>
                                        </p:tav>
                                      </p:tavLst>
                                    </p:anim>
                                    <p:anim calcmode="lin" valueType="num">
                                      <p:cBhvr additive="base">
                                        <p:cTn id="25" dur="500"/>
                                        <p:tgtEl>
                                          <p:spTgt spid="13"/>
                                        </p:tgtEl>
                                        <p:attrNameLst>
                                          <p:attrName>ppt_y</p:attrName>
                                        </p:attrNameLst>
                                      </p:cBhvr>
                                      <p:tavLst>
                                        <p:tav tm="0">
                                          <p:val>
                                            <p:strVal val="ppt_y"/>
                                          </p:val>
                                        </p:tav>
                                        <p:tav tm="100000">
                                          <p:val>
                                            <p:strVal val="1+ppt_h/2"/>
                                          </p:val>
                                        </p:tav>
                                      </p:tavLst>
                                    </p:anim>
                                    <p:set>
                                      <p:cBhvr>
                                        <p:cTn id="26" dur="1" fill="hold">
                                          <p:stCondLst>
                                            <p:cond delay="499"/>
                                          </p:stCondLst>
                                        </p:cTn>
                                        <p:tgtEl>
                                          <p:spTgt spid="13"/>
                                        </p:tgtEl>
                                        <p:attrNameLst>
                                          <p:attrName>style.visibility</p:attrName>
                                        </p:attrNameLst>
                                      </p:cBhvr>
                                      <p:to>
                                        <p:strVal val="hidden"/>
                                      </p:to>
                                    </p:set>
                                  </p:childTnLst>
                                </p:cTn>
                              </p:par>
                              <p:par>
                                <p:cTn id="27" presetID="2" presetClass="exit" presetSubtype="4" fill="hold" grpId="1" nodeType="withEffect">
                                  <p:stCondLst>
                                    <p:cond delay="0"/>
                                  </p:stCondLst>
                                  <p:childTnLst>
                                    <p:anim calcmode="lin" valueType="num">
                                      <p:cBhvr additive="base">
                                        <p:cTn id="28" dur="500"/>
                                        <p:tgtEl>
                                          <p:spTgt spid="16"/>
                                        </p:tgtEl>
                                        <p:attrNameLst>
                                          <p:attrName>ppt_x</p:attrName>
                                        </p:attrNameLst>
                                      </p:cBhvr>
                                      <p:tavLst>
                                        <p:tav tm="0">
                                          <p:val>
                                            <p:strVal val="ppt_x"/>
                                          </p:val>
                                        </p:tav>
                                        <p:tav tm="100000">
                                          <p:val>
                                            <p:strVal val="ppt_x"/>
                                          </p:val>
                                        </p:tav>
                                      </p:tavLst>
                                    </p:anim>
                                    <p:anim calcmode="lin" valueType="num">
                                      <p:cBhvr additive="base">
                                        <p:cTn id="29" dur="500"/>
                                        <p:tgtEl>
                                          <p:spTgt spid="16"/>
                                        </p:tgtEl>
                                        <p:attrNameLst>
                                          <p:attrName>ppt_y</p:attrName>
                                        </p:attrNameLst>
                                      </p:cBhvr>
                                      <p:tavLst>
                                        <p:tav tm="0">
                                          <p:val>
                                            <p:strVal val="ppt_y"/>
                                          </p:val>
                                        </p:tav>
                                        <p:tav tm="100000">
                                          <p:val>
                                            <p:strVal val="1+ppt_h/2"/>
                                          </p:val>
                                        </p:tav>
                                      </p:tavLst>
                                    </p:anim>
                                    <p:set>
                                      <p:cBhvr>
                                        <p:cTn id="30"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1" restart="whenNotActive" fill="hold" evtFilter="cancelBubble" nodeType="interactiveSeq">
                <p:stCondLst>
                  <p:cond evt="onClick" delay="0">
                    <p:tgtEl>
                      <p:spTgt spid="12"/>
                    </p:tgtEl>
                  </p:cond>
                </p:stCondLst>
                <p:endSync evt="end" delay="0">
                  <p:rtn val="all"/>
                </p:endSync>
                <p:childTnLst>
                  <p:par>
                    <p:cTn id="32" fill="hold" nodeType="clickPar">
                      <p:stCondLst>
                        <p:cond delay="0"/>
                      </p:stCondLst>
                      <p:childTnLst>
                        <p:par>
                          <p:cTn id="33" fill="hold" nodeType="withGroup">
                            <p:stCondLst>
                              <p:cond delay="0"/>
                            </p:stCondLst>
                            <p:childTnLst>
                              <p:par>
                                <p:cTn id="34" presetID="1" presetClass="mediacall" presetSubtype="0" fill="hold" nodeType="clickEffect">
                                  <p:stCondLst>
                                    <p:cond delay="0"/>
                                  </p:stCondLst>
                                  <p:childTnLst>
                                    <p:cmd type="call" cmd="playFrom(0.0)">
                                      <p:cBhvr>
                                        <p:cTn id="35" dur="2539" fill="hold"/>
                                        <p:tgtEl>
                                          <p:spTgt spid="12"/>
                                        </p:tgtEl>
                                      </p:cBhvr>
                                    </p:cmd>
                                  </p:childTnLst>
                                </p:cTn>
                              </p:par>
                            </p:childTnLst>
                          </p:cTn>
                        </p:par>
                      </p:childTnLst>
                    </p:cTn>
                  </p:par>
                </p:childTnLst>
              </p:cTn>
              <p:nextCondLst>
                <p:cond evt="onClick" delay="0">
                  <p:tgtEl>
                    <p:spTgt spid="12"/>
                  </p:tgtEl>
                </p:cond>
              </p:nextCondLst>
            </p:seq>
            <p:audio>
              <p:cMediaNode>
                <p:cTn id="36" fill="hold" display="0">
                  <p:stCondLst>
                    <p:cond delay="indefinite"/>
                  </p:stCondLst>
                  <p:endCondLst>
                    <p:cond evt="onNext" delay="0">
                      <p:tgtEl>
                        <p:sldTgt/>
                      </p:tgtEl>
                    </p:cond>
                    <p:cond evt="onPrev" delay="0">
                      <p:tgtEl>
                        <p:sldTgt/>
                      </p:tgtEl>
                    </p:cond>
                    <p:cond evt="onStopAudio" delay="0">
                      <p:tgtEl>
                        <p:sldTgt/>
                      </p:tgtEl>
                    </p:cond>
                  </p:endCondLst>
                </p:cTn>
                <p:tgtEl>
                  <p:spTgt spid="12"/>
                </p:tgtEl>
              </p:cMediaNode>
            </p:audio>
          </p:childTnLst>
        </p:cTn>
      </p:par>
    </p:tnLst>
    <p:bldLst>
      <p:bldP spid="13" grpId="0" animBg="1"/>
      <p:bldP spid="13" grpId="1" animBg="1"/>
      <p:bldP spid="15" grpId="0" animBg="1"/>
      <p:bldP spid="16" grpId="0" animBg="1"/>
      <p:bldP spid="16" grpId="1"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p:cNvSpPr>
          <p:nvPr>
            <p:ph type="title"/>
          </p:nvPr>
        </p:nvSpPr>
        <p:spPr/>
        <p:txBody>
          <a:bodyPr/>
          <a:lstStyle/>
          <a:p>
            <a:r>
              <a:rPr lang="zh-CN" altLang="en-US"/>
              <a:t>电磁信号</a:t>
            </a:r>
          </a:p>
        </p:txBody>
      </p:sp>
      <p:sp>
        <p:nvSpPr>
          <p:cNvPr id="15362" name="内容占位符 2"/>
          <p:cNvSpPr>
            <a:spLocks noGrp="1"/>
          </p:cNvSpPr>
          <p:nvPr>
            <p:ph idx="1"/>
          </p:nvPr>
        </p:nvSpPr>
        <p:spPr/>
        <p:txBody>
          <a:bodyPr/>
          <a:lstStyle/>
          <a:p>
            <a:r>
              <a:rPr lang="zh-CN" altLang="en-US" sz="2800" dirty="0"/>
              <a:t>是时间的函数，也可以描述为频率的函数</a:t>
            </a:r>
            <a:endParaRPr lang="en-US" altLang="zh-CN" sz="2800" dirty="0"/>
          </a:p>
          <a:p>
            <a:r>
              <a:rPr lang="zh-CN" altLang="en-US" sz="2800" dirty="0"/>
              <a:t>电信号与磁信号交互变化</a:t>
            </a:r>
            <a:endParaRPr lang="zh-CN" altLang="en-US" sz="2400" dirty="0"/>
          </a:p>
        </p:txBody>
      </p:sp>
      <p:sp>
        <p:nvSpPr>
          <p:cNvPr id="4" name="灯片编号占位符 3"/>
          <p:cNvSpPr>
            <a:spLocks noGrp="1"/>
          </p:cNvSpPr>
          <p:nvPr>
            <p:ph type="sldNum" sz="quarter" idx="12"/>
          </p:nvPr>
        </p:nvSpPr>
        <p:spPr/>
        <p:txBody>
          <a:bodyPr/>
          <a:lstStyle/>
          <a:p>
            <a:pPr>
              <a:defRPr/>
            </a:pPr>
            <a:fld id="{2E21B0FB-8EEB-409F-BC62-176627FE838F}" type="slidenum">
              <a:rPr lang="zh-CN" altLang="en-US" smtClean="0"/>
              <a:t>26</a:t>
            </a:fld>
            <a:endParaRPr lang="zh-CN" altLang="en-US"/>
          </a:p>
        </p:txBody>
      </p:sp>
      <p:pic>
        <p:nvPicPr>
          <p:cNvPr id="3" name="图片 2">
            <a:extLst>
              <a:ext uri="{FF2B5EF4-FFF2-40B4-BE49-F238E27FC236}">
                <a16:creationId xmlns:a16="http://schemas.microsoft.com/office/drawing/2014/main" id="{A15FC898-1B7E-42BC-84B1-D62A08F67D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836" y="2778498"/>
            <a:ext cx="4103380" cy="4076115"/>
          </a:xfrm>
          <a:prstGeom prst="rect">
            <a:avLst/>
          </a:prstGeom>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4">
            <a:lum bright="12000" contrast="6000"/>
          </a:blip>
          <a:stretch>
            <a:fillRect/>
          </a:stretch>
        </p:blipFill>
        <p:spPr>
          <a:xfrm>
            <a:off x="1954530" y="2597785"/>
            <a:ext cx="5272405" cy="3604895"/>
          </a:xfrm>
          <a:prstGeom prst="rect">
            <a:avLst/>
          </a:prstGeom>
        </p:spPr>
      </p:pic>
      <p:sp>
        <p:nvSpPr>
          <p:cNvPr id="1027" name="内容占位符 2"/>
          <p:cNvSpPr>
            <a:spLocks noGrp="1"/>
          </p:cNvSpPr>
          <p:nvPr>
            <p:ph idx="1"/>
          </p:nvPr>
        </p:nvSpPr>
        <p:spPr>
          <a:xfrm>
            <a:off x="250825" y="692150"/>
            <a:ext cx="8704263" cy="5440363"/>
          </a:xfrm>
        </p:spPr>
        <p:txBody>
          <a:bodyPr/>
          <a:lstStyle/>
          <a:p>
            <a:r>
              <a:rPr lang="zh-CN" altLang="en-US" sz="2800" b="1" dirty="0"/>
              <a:t>周期信号（</a:t>
            </a:r>
            <a:r>
              <a:rPr lang="en-US" altLang="zh-CN" sz="2800" b="1" dirty="0"/>
              <a:t>periodic signal</a:t>
            </a:r>
            <a:r>
              <a:rPr lang="zh-CN" altLang="en-US" sz="2800" b="1" dirty="0"/>
              <a:t>）</a:t>
            </a:r>
            <a:r>
              <a:rPr lang="zh-CN" altLang="en-US" sz="2800" dirty="0"/>
              <a:t>：周期性地重复的信号</a:t>
            </a:r>
            <a:endParaRPr lang="en-US" altLang="zh-CN" sz="2800" dirty="0"/>
          </a:p>
          <a:p>
            <a:endParaRPr lang="zh-CN" altLang="en-US" sz="2800" dirty="0"/>
          </a:p>
        </p:txBody>
      </p:sp>
      <p:graphicFrame>
        <p:nvGraphicFramePr>
          <p:cNvPr id="1026" name="Object 2"/>
          <p:cNvGraphicFramePr>
            <a:graphicFrameLocks noChangeAspect="1"/>
          </p:cNvGraphicFramePr>
          <p:nvPr/>
        </p:nvGraphicFramePr>
        <p:xfrm>
          <a:off x="5219700" y="1243013"/>
          <a:ext cx="3816350" cy="457200"/>
        </p:xfrm>
        <a:graphic>
          <a:graphicData uri="http://schemas.openxmlformats.org/presentationml/2006/ole">
            <mc:AlternateContent xmlns:mc="http://schemas.openxmlformats.org/markup-compatibility/2006">
              <mc:Choice xmlns:v="urn:schemas-microsoft-com:vml" Requires="v">
                <p:oleObj spid="_x0000_s2307" name="Equation" r:id="rId5" imgW="38100000" imgH="4572000" progId="Equation.DSMT4">
                  <p:embed/>
                </p:oleObj>
              </mc:Choice>
              <mc:Fallback>
                <p:oleObj name="Equation" r:id="rId5" imgW="38100000" imgH="4572000" progId="Equation.DSMT4">
                  <p:embed/>
                  <p:pic>
                    <p:nvPicPr>
                      <p:cNvPr id="0" name="Object 2"/>
                      <p:cNvPicPr>
                        <a:picLocks noChangeAspect="1"/>
                      </p:cNvPicPr>
                      <p:nvPr/>
                    </p:nvPicPr>
                    <p:blipFill>
                      <a:blip r:embed="rId6"/>
                      <a:stretch>
                        <a:fillRect/>
                      </a:stretch>
                    </p:blipFill>
                    <p:spPr>
                      <a:xfrm>
                        <a:off x="5219700" y="1243013"/>
                        <a:ext cx="3816350" cy="457200"/>
                      </a:xfrm>
                      <a:prstGeom prst="rect">
                        <a:avLst/>
                      </a:prstGeom>
                      <a:noFill/>
                      <a:ln w="9525">
                        <a:noFill/>
                      </a:ln>
                    </p:spPr>
                  </p:pic>
                </p:oleObj>
              </mc:Fallback>
            </mc:AlternateContent>
          </a:graphicData>
        </a:graphic>
      </p:graphicFrame>
      <p:pic>
        <p:nvPicPr>
          <p:cNvPr id="2" name="图片 1" descr="实验装置"/>
          <p:cNvPicPr>
            <a:picLocks noChangeAspect="1"/>
          </p:cNvPicPr>
          <p:nvPr/>
        </p:nvPicPr>
        <p:blipFill>
          <a:blip r:embed="rId7"/>
          <a:stretch>
            <a:fillRect/>
          </a:stretch>
        </p:blipFill>
        <p:spPr>
          <a:xfrm>
            <a:off x="4572000" y="3429000"/>
            <a:ext cx="0" cy="0"/>
          </a:xfrm>
          <a:prstGeom prst="rect">
            <a:avLst/>
          </a:prstGeom>
        </p:spPr>
      </p:pic>
      <p:sp>
        <p:nvSpPr>
          <p:cNvPr id="4" name="灯片编号占位符 3"/>
          <p:cNvSpPr>
            <a:spLocks noGrp="1"/>
          </p:cNvSpPr>
          <p:nvPr>
            <p:ph type="sldNum" sz="quarter" idx="12"/>
          </p:nvPr>
        </p:nvSpPr>
        <p:spPr/>
        <p:txBody>
          <a:bodyPr/>
          <a:lstStyle/>
          <a:p>
            <a:pPr>
              <a:defRPr/>
            </a:pPr>
            <a:fld id="{5E4DB482-DF49-4927-ACA6-BF33868FAEB7}" type="slidenum">
              <a:rPr lang="zh-CN" altLang="en-US" smtClean="0"/>
              <a:t>27</a:t>
            </a:fld>
            <a:endParaRPr lang="zh-CN" altLang="en-US"/>
          </a:p>
        </p:txBody>
      </p:sp>
      <p:pic>
        <p:nvPicPr>
          <p:cNvPr id="5" name="图片 4" descr="实验装置"/>
          <p:cNvPicPr>
            <a:picLocks noChangeAspect="1"/>
          </p:cNvPicPr>
          <p:nvPr/>
        </p:nvPicPr>
        <p:blipFill>
          <a:blip r:embed="rId7"/>
          <a:stretch>
            <a:fillRect/>
          </a:stretch>
        </p:blipFill>
        <p:spPr>
          <a:xfrm>
            <a:off x="4572000" y="3429000"/>
            <a:ext cx="0" cy="0"/>
          </a:xfrm>
          <a:prstGeom prst="rect">
            <a:avLst/>
          </a:prstGeom>
        </p:spPr>
      </p:pic>
      <p:sp>
        <p:nvSpPr>
          <p:cNvPr id="3" name="文本框 2"/>
          <p:cNvSpPr txBox="1"/>
          <p:nvPr/>
        </p:nvSpPr>
        <p:spPr>
          <a:xfrm>
            <a:off x="726440" y="2068830"/>
            <a:ext cx="6877685" cy="457200"/>
          </a:xfrm>
          <a:prstGeom prst="rect">
            <a:avLst/>
          </a:prstGeom>
          <a:noFill/>
        </p:spPr>
        <p:txBody>
          <a:bodyPr wrap="square" rtlCol="0">
            <a:spAutoFit/>
          </a:bodyPr>
          <a:lstStyle/>
          <a:p>
            <a:r>
              <a:rPr lang="zh-CN" altLang="en-US" sz="2400" dirty="0"/>
              <a:t>电磁波是周期信号</a:t>
            </a:r>
          </a:p>
        </p:txBody>
      </p:sp>
      <p:sp>
        <p:nvSpPr>
          <p:cNvPr id="6" name="文本框 5"/>
          <p:cNvSpPr txBox="1"/>
          <p:nvPr/>
        </p:nvSpPr>
        <p:spPr>
          <a:xfrm>
            <a:off x="5350510" y="5394960"/>
            <a:ext cx="3496310" cy="365760"/>
          </a:xfrm>
          <a:prstGeom prst="rect">
            <a:avLst/>
          </a:prstGeom>
          <a:noFill/>
        </p:spPr>
        <p:txBody>
          <a:bodyPr wrap="square" rtlCol="0">
            <a:spAutoFit/>
          </a:bodyPr>
          <a:lstStyle/>
          <a:p>
            <a:r>
              <a:rPr lang="en-US" altLang="zh-CN"/>
              <a:t>LC</a:t>
            </a:r>
            <a:r>
              <a:rPr lang="zh-CN" altLang="en-US"/>
              <a:t>振荡电路</a:t>
            </a:r>
          </a:p>
        </p:txBody>
      </p:sp>
      <p:sp>
        <p:nvSpPr>
          <p:cNvPr id="8" name="椭圆 7"/>
          <p:cNvSpPr/>
          <p:nvPr/>
        </p:nvSpPr>
        <p:spPr>
          <a:xfrm>
            <a:off x="2925445" y="2610485"/>
            <a:ext cx="2425065" cy="3260725"/>
          </a:xfrm>
          <a:prstGeom prst="ellipse">
            <a:avLst/>
          </a:prstGeom>
          <a:noFill/>
          <a:ln w="635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712633F9-B1EF-47D5-B3B8-B9C1E26D4DEE}"/>
              </a:ext>
            </a:extLst>
          </p:cNvPr>
          <p:cNvSpPr txBox="1"/>
          <p:nvPr/>
        </p:nvSpPr>
        <p:spPr>
          <a:xfrm>
            <a:off x="7604125" y="3717032"/>
            <a:ext cx="1242695" cy="369332"/>
          </a:xfrm>
          <a:prstGeom prst="rect">
            <a:avLst/>
          </a:prstGeom>
          <a:noFill/>
        </p:spPr>
        <p:txBody>
          <a:bodyPr wrap="square" rtlCol="0">
            <a:spAutoFit/>
          </a:bodyPr>
          <a:lstStyle/>
          <a:p>
            <a:r>
              <a:rPr lang="zh-CN" altLang="en-US" dirty="0"/>
              <a:t>恒定频率</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bldLvl="0" animBg="1"/>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p:cNvSpPr>
          <p:nvPr>
            <p:ph type="title"/>
          </p:nvPr>
        </p:nvSpPr>
        <p:spPr>
          <a:xfrm>
            <a:off x="250825" y="214630"/>
            <a:ext cx="8693150" cy="984250"/>
          </a:xfrm>
        </p:spPr>
        <p:txBody>
          <a:bodyPr/>
          <a:lstStyle/>
          <a:p>
            <a:pPr eaLnBrk="1" hangingPunct="1"/>
            <a:r>
              <a:rPr lang="zh-CN" altLang="en-US" sz="3200"/>
              <a:t>本章内容</a:t>
            </a:r>
          </a:p>
        </p:txBody>
      </p:sp>
      <p:sp>
        <p:nvSpPr>
          <p:cNvPr id="19458" name="内容占位符 2"/>
          <p:cNvSpPr>
            <a:spLocks noGrp="1"/>
          </p:cNvSpPr>
          <p:nvPr>
            <p:ph idx="1"/>
          </p:nvPr>
        </p:nvSpPr>
        <p:spPr>
          <a:xfrm>
            <a:off x="250825" y="1198880"/>
            <a:ext cx="8704263" cy="5254456"/>
          </a:xfrm>
        </p:spPr>
        <p:txBody>
          <a:bodyPr/>
          <a:lstStyle/>
          <a:p>
            <a:pPr eaLnBrk="1" hangingPunct="1"/>
            <a:r>
              <a:rPr lang="zh-CN" altLang="en-US" sz="3200" dirty="0">
                <a:ea typeface="宋体" panose="02010600030101010101" pitchFamily="2" charset="-122"/>
                <a:sym typeface="+mn-ea"/>
              </a:rPr>
              <a:t>通信信号基础</a:t>
            </a:r>
          </a:p>
          <a:p>
            <a:pPr lvl="1" eaLnBrk="1" hangingPunct="1"/>
            <a:r>
              <a:rPr lang="zh-CN" altLang="en-US" sz="3200" dirty="0">
                <a:solidFill>
                  <a:schemeClr val="bg1">
                    <a:lumMod val="65000"/>
                  </a:schemeClr>
                </a:solidFill>
                <a:ea typeface="宋体" panose="02010600030101010101" pitchFamily="2" charset="-122"/>
              </a:rPr>
              <a:t>信号概念与参量</a:t>
            </a:r>
            <a:endParaRPr lang="en-US" altLang="zh-CN" sz="3200" dirty="0">
              <a:solidFill>
                <a:schemeClr val="bg1">
                  <a:lumMod val="65000"/>
                </a:schemeClr>
              </a:solidFill>
              <a:ea typeface="宋体" panose="02010600030101010101" pitchFamily="2" charset="-122"/>
            </a:endParaRPr>
          </a:p>
          <a:p>
            <a:pPr lvl="1" eaLnBrk="1" hangingPunct="1"/>
            <a:r>
              <a:rPr lang="zh-CN" altLang="en-US" sz="3200" dirty="0">
                <a:solidFill>
                  <a:schemeClr val="bg1">
                    <a:lumMod val="65000"/>
                  </a:schemeClr>
                </a:solidFill>
                <a:ea typeface="宋体" panose="02010600030101010101" pitchFamily="2" charset="-122"/>
              </a:rPr>
              <a:t>语音信号与电磁信号</a:t>
            </a:r>
            <a:endParaRPr lang="en-US" altLang="zh-CN" sz="3200" dirty="0">
              <a:solidFill>
                <a:schemeClr val="bg1">
                  <a:lumMod val="65000"/>
                </a:schemeClr>
              </a:solidFill>
              <a:ea typeface="宋体" panose="02010600030101010101" pitchFamily="2" charset="-122"/>
            </a:endParaRPr>
          </a:p>
          <a:p>
            <a:pPr lvl="1" eaLnBrk="1" hangingPunct="1"/>
            <a:r>
              <a:rPr lang="zh-CN" altLang="en-US" sz="3200" dirty="0">
                <a:ea typeface="宋体" panose="02010600030101010101" pitchFamily="2" charset="-122"/>
              </a:rPr>
              <a:t>信号频谱分析</a:t>
            </a:r>
          </a:p>
          <a:p>
            <a:pPr lvl="1" eaLnBrk="1" hangingPunct="1"/>
            <a:r>
              <a:rPr lang="zh-CN" altLang="en-US" sz="3200" dirty="0">
                <a:ea typeface="宋体" panose="02010600030101010101" pitchFamily="2" charset="-122"/>
              </a:rPr>
              <a:t>模拟与数字信号表示</a:t>
            </a:r>
          </a:p>
          <a:p>
            <a:pPr lvl="1" eaLnBrk="1" hangingPunct="1"/>
            <a:r>
              <a:rPr lang="zh-CN" altLang="en-US" sz="3200" dirty="0">
                <a:ea typeface="宋体" panose="02010600030101010101" pitchFamily="2" charset="-122"/>
              </a:rPr>
              <a:t>信号带宽与数据速率</a:t>
            </a:r>
            <a:endParaRPr lang="en-US" altLang="zh-CN" sz="3200" dirty="0">
              <a:ea typeface="宋体" panose="02010600030101010101" pitchFamily="2" charset="-122"/>
            </a:endParaRPr>
          </a:p>
          <a:p>
            <a:pPr lvl="1" eaLnBrk="1" hangingPunct="1"/>
            <a:r>
              <a:rPr lang="zh-CN" altLang="en-US" sz="3200" dirty="0">
                <a:ea typeface="宋体" panose="02010600030101010101" pitchFamily="2" charset="-122"/>
              </a:rPr>
              <a:t>信道容量与香农定律</a:t>
            </a:r>
          </a:p>
          <a:p>
            <a:pPr lvl="1" eaLnBrk="1" hangingPunct="1"/>
            <a:r>
              <a:rPr lang="zh-CN" altLang="en-US" sz="3200" dirty="0">
                <a:ea typeface="宋体" panose="02010600030101010101" pitchFamily="2" charset="-122"/>
              </a:rPr>
              <a:t>传输介质</a:t>
            </a:r>
          </a:p>
          <a:p>
            <a:pPr lvl="1" hangingPunct="1"/>
            <a:r>
              <a:rPr lang="zh-CN" altLang="en-US" sz="3200" dirty="0">
                <a:ea typeface="宋体" panose="02010600030101010101" pitchFamily="2" charset="-122"/>
              </a:rPr>
              <a:t>信号频段划分及特性</a:t>
            </a:r>
          </a:p>
        </p:txBody>
      </p:sp>
      <p:sp>
        <p:nvSpPr>
          <p:cNvPr id="5" name="灯片编号占位符 4"/>
          <p:cNvSpPr>
            <a:spLocks noGrp="1"/>
          </p:cNvSpPr>
          <p:nvPr>
            <p:ph type="sldNum" sz="quarter" idx="12"/>
          </p:nvPr>
        </p:nvSpPr>
        <p:spPr/>
        <p:txBody>
          <a:bodyPr/>
          <a:lstStyle/>
          <a:p>
            <a:pPr>
              <a:defRPr/>
            </a:pPr>
            <a:fld id="{3FF46735-B62F-443B-A37E-F05C60118CA4}" type="slidenum">
              <a:rPr lang="zh-CN" altLang="en-US"/>
              <a:t>28</a:t>
            </a:fld>
            <a:endParaRPr lang="zh-CN" altLang="en-US" dirty="0"/>
          </a:p>
        </p:txBody>
      </p:sp>
    </p:spTree>
    <p:extLst>
      <p:ext uri="{BB962C8B-B14F-4D97-AF65-F5344CB8AC3E}">
        <p14:creationId xmlns:p14="http://schemas.microsoft.com/office/powerpoint/2010/main" val="210571831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3">
            <a:extLst>
              <a:ext uri="{FF2B5EF4-FFF2-40B4-BE49-F238E27FC236}">
                <a16:creationId xmlns:a16="http://schemas.microsoft.com/office/drawing/2014/main" id="{2E6F3E93-5CA2-49F2-8AB8-62A41310F76F}"/>
              </a:ext>
            </a:extLst>
          </p:cNvPr>
          <p:cNvSpPr>
            <a:spLocks noGrp="1"/>
          </p:cNvSpPr>
          <p:nvPr>
            <p:ph type="title"/>
          </p:nvPr>
        </p:nvSpPr>
        <p:spPr>
          <a:xfrm>
            <a:off x="250825" y="214314"/>
            <a:ext cx="8693150" cy="860424"/>
          </a:xfrm>
        </p:spPr>
        <p:txBody>
          <a:bodyPr/>
          <a:lstStyle/>
          <a:p>
            <a:r>
              <a:rPr lang="zh-CN" altLang="en-US" dirty="0"/>
              <a:t>计算机眼中的语音</a:t>
            </a:r>
            <a:r>
              <a:rPr lang="en-US" altLang="zh-CN" dirty="0"/>
              <a:t>-</a:t>
            </a:r>
            <a:r>
              <a:rPr lang="zh-CN" altLang="en-US" sz="2400" dirty="0"/>
              <a:t>波形图、频谱图、语谱图</a:t>
            </a:r>
          </a:p>
        </p:txBody>
      </p:sp>
      <p:pic>
        <p:nvPicPr>
          <p:cNvPr id="39938" name="Picture 2">
            <a:extLst>
              <a:ext uri="{FF2B5EF4-FFF2-40B4-BE49-F238E27FC236}">
                <a16:creationId xmlns:a16="http://schemas.microsoft.com/office/drawing/2014/main" id="{6E4F905F-7BD7-485A-9EFC-671CD2A7F4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2938" y="1000125"/>
            <a:ext cx="7127875"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v1.wav">
            <a:hlinkClick r:id="" action="ppaction://media"/>
            <a:extLst>
              <a:ext uri="{FF2B5EF4-FFF2-40B4-BE49-F238E27FC236}">
                <a16:creationId xmlns:a16="http://schemas.microsoft.com/office/drawing/2014/main" id="{45A08703-311F-4A01-BAB9-0AD4AE76D4E8}"/>
              </a:ext>
            </a:extLst>
          </p:cNvPr>
          <p:cNvPicPr>
            <a:picLocks noChangeAspect="1"/>
          </p:cNvPicPr>
          <p:nvPr>
            <a:audioFile r:link="rId2"/>
            <p:extLst>
              <p:ext uri="{DAA4B4D4-6D71-4841-9C94-3DE7FCFB9230}">
                <p14:media xmlns:p14="http://schemas.microsoft.com/office/powerpoint/2010/main" r:embed="rId1"/>
              </p:ext>
            </p:extLst>
          </p:nvPr>
        </p:nvPicPr>
        <p:blipFill>
          <a:blip r:embed="rId10">
            <a:extLst>
              <a:ext uri="{28A0092B-C50C-407E-A947-70E740481C1C}">
                <a14:useLocalDpi xmlns:a14="http://schemas.microsoft.com/office/drawing/2010/main" val="0"/>
              </a:ext>
            </a:extLst>
          </a:blip>
          <a:srcRect/>
          <a:stretch>
            <a:fillRect/>
          </a:stretch>
        </p:blipFill>
        <p:spPr bwMode="auto">
          <a:xfrm>
            <a:off x="8053388" y="15716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3">
            <a:extLst>
              <a:ext uri="{FF2B5EF4-FFF2-40B4-BE49-F238E27FC236}">
                <a16:creationId xmlns:a16="http://schemas.microsoft.com/office/drawing/2014/main" id="{AA391F59-65AA-4166-94A8-7E767B7F24D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2938" y="2614613"/>
            <a:ext cx="7127875"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v2.wav">
            <a:hlinkClick r:id="" action="ppaction://media"/>
            <a:extLst>
              <a:ext uri="{FF2B5EF4-FFF2-40B4-BE49-F238E27FC236}">
                <a16:creationId xmlns:a16="http://schemas.microsoft.com/office/drawing/2014/main" id="{BFDD2F30-793B-461F-8B9C-ED2EB57C513E}"/>
              </a:ext>
            </a:extLst>
          </p:cNvPr>
          <p:cNvPicPr>
            <a:picLocks noChangeAspect="1"/>
          </p:cNvPicPr>
          <p:nvPr>
            <a:audioFile r:link="rId4"/>
            <p:extLst>
              <p:ext uri="{DAA4B4D4-6D71-4841-9C94-3DE7FCFB9230}">
                <p14:media xmlns:p14="http://schemas.microsoft.com/office/powerpoint/2010/main" r:embed="rId3"/>
              </p:ext>
            </p:extLst>
          </p:nvPr>
        </p:nvPicPr>
        <p:blipFill>
          <a:blip r:embed="rId12">
            <a:extLst>
              <a:ext uri="{28A0092B-C50C-407E-A947-70E740481C1C}">
                <a14:useLocalDpi xmlns:a14="http://schemas.microsoft.com/office/drawing/2010/main" val="0"/>
              </a:ext>
            </a:extLst>
          </a:blip>
          <a:srcRect/>
          <a:stretch>
            <a:fillRect/>
          </a:stretch>
        </p:blipFill>
        <p:spPr bwMode="auto">
          <a:xfrm>
            <a:off x="8053388"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4">
            <a:extLst>
              <a:ext uri="{FF2B5EF4-FFF2-40B4-BE49-F238E27FC236}">
                <a16:creationId xmlns:a16="http://schemas.microsoft.com/office/drawing/2014/main" id="{FF917A85-B310-4A17-848D-0F6150E622D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2938" y="4214813"/>
            <a:ext cx="7127875" cy="230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v3.wav">
            <a:hlinkClick r:id="" action="ppaction://media"/>
            <a:extLst>
              <a:ext uri="{FF2B5EF4-FFF2-40B4-BE49-F238E27FC236}">
                <a16:creationId xmlns:a16="http://schemas.microsoft.com/office/drawing/2014/main" id="{68300478-0AC6-4AC3-B016-FD74D9C6AEA2}"/>
              </a:ext>
            </a:extLst>
          </p:cNvPr>
          <p:cNvPicPr>
            <a:picLocks noChangeAspect="1"/>
          </p:cNvPicPr>
          <p:nvPr>
            <a:audioFile r:link="rId6"/>
            <p:extLst>
              <p:ext uri="{DAA4B4D4-6D71-4841-9C94-3DE7FCFB9230}">
                <p14:media xmlns:p14="http://schemas.microsoft.com/office/powerpoint/2010/main" r:embed="rId5"/>
              </p:ext>
            </p:extLst>
          </p:nvPr>
        </p:nvPicPr>
        <p:blipFill>
          <a:blip r:embed="rId14">
            <a:extLst>
              <a:ext uri="{28A0092B-C50C-407E-A947-70E740481C1C}">
                <a14:useLocalDpi xmlns:a14="http://schemas.microsoft.com/office/drawing/2010/main" val="0"/>
              </a:ext>
            </a:extLst>
          </a:blip>
          <a:srcRect/>
          <a:stretch>
            <a:fillRect/>
          </a:stretch>
        </p:blipFill>
        <p:spPr bwMode="auto">
          <a:xfrm>
            <a:off x="8001000" y="52863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6">
            <a:extLst>
              <a:ext uri="{FF2B5EF4-FFF2-40B4-BE49-F238E27FC236}">
                <a16:creationId xmlns:a16="http://schemas.microsoft.com/office/drawing/2014/main" id="{D4490B63-45BC-4466-B58A-95FF06A9751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2938" y="2627313"/>
            <a:ext cx="7127875"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a:extLst>
              <a:ext uri="{FF2B5EF4-FFF2-40B4-BE49-F238E27FC236}">
                <a16:creationId xmlns:a16="http://schemas.microsoft.com/office/drawing/2014/main" id="{C74D238B-44B8-4586-9B37-2C4BF064A4D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2938" y="1000125"/>
            <a:ext cx="712787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Picture 9">
            <a:extLst>
              <a:ext uri="{FF2B5EF4-FFF2-40B4-BE49-F238E27FC236}">
                <a16:creationId xmlns:a16="http://schemas.microsoft.com/office/drawing/2014/main" id="{ED30611F-251D-4D9B-A56D-EDE87E3B839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2938" y="4214813"/>
            <a:ext cx="7127875"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6E3CE893-5BF9-4C5C-8204-2341B4764BE1}"/>
              </a:ext>
            </a:extLst>
          </p:cNvPr>
          <p:cNvSpPr txBox="1"/>
          <p:nvPr/>
        </p:nvSpPr>
        <p:spPr>
          <a:xfrm>
            <a:off x="0" y="6088063"/>
            <a:ext cx="9144000" cy="7699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spAutoFit/>
          </a:bodyPr>
          <a:lstStyle/>
          <a:p>
            <a:pPr algn="ctr">
              <a:spcBef>
                <a:spcPct val="20000"/>
              </a:spcBef>
              <a:defRPr/>
            </a:pPr>
            <a:r>
              <a:rPr lang="zh-CN" altLang="en-US" sz="2000" b="1" dirty="0">
                <a:latin typeface="微软雅黑" pitchFamily="34" charset="-122"/>
                <a:ea typeface="微软雅黑" pitchFamily="34" charset="-122"/>
              </a:rPr>
              <a:t>波形图表达声音振幅随时间的变化（时间</a:t>
            </a:r>
            <a:r>
              <a:rPr lang="en-US" altLang="zh-CN" sz="2000" b="1" dirty="0">
                <a:latin typeface="微软雅黑" pitchFamily="34" charset="-122"/>
                <a:ea typeface="微软雅黑" pitchFamily="34" charset="-122"/>
                <a:sym typeface="Wingdings" pitchFamily="2" charset="2"/>
              </a:rPr>
              <a:t></a:t>
            </a:r>
            <a:r>
              <a:rPr lang="zh-CN" altLang="en-US" sz="2000" b="1" dirty="0">
                <a:latin typeface="微软雅黑" pitchFamily="34" charset="-122"/>
                <a:ea typeface="微软雅黑" pitchFamily="34" charset="-122"/>
                <a:sym typeface="Wingdings" pitchFamily="2" charset="2"/>
              </a:rPr>
              <a:t>振幅，</a:t>
            </a:r>
            <a:r>
              <a:rPr lang="zh-CN" altLang="en-US" sz="2000" b="1" dirty="0">
                <a:latin typeface="微软雅黑" pitchFamily="34" charset="-122"/>
                <a:ea typeface="微软雅黑" pitchFamily="34" charset="-122"/>
              </a:rPr>
              <a:t>一元函数）</a:t>
            </a:r>
            <a:endParaRPr lang="en-US" altLang="zh-CN" sz="2000" b="1" dirty="0">
              <a:latin typeface="微软雅黑" pitchFamily="34" charset="-122"/>
              <a:ea typeface="微软雅黑" pitchFamily="34" charset="-122"/>
            </a:endParaRPr>
          </a:p>
          <a:p>
            <a:pPr algn="ctr">
              <a:spcBef>
                <a:spcPct val="20000"/>
              </a:spcBef>
              <a:defRPr/>
            </a:pPr>
            <a:r>
              <a:rPr lang="zh-CN" altLang="en-US" sz="2000" b="1" dirty="0">
                <a:latin typeface="微软雅黑" pitchFamily="34" charset="-122"/>
                <a:ea typeface="微软雅黑" pitchFamily="34" charset="-122"/>
              </a:rPr>
              <a:t>语谱图表达频谱随时间的变化（时间，频率</a:t>
            </a:r>
            <a:r>
              <a:rPr lang="en-US" altLang="zh-CN" sz="2000" b="1" dirty="0">
                <a:latin typeface="微软雅黑" pitchFamily="34" charset="-122"/>
                <a:ea typeface="微软雅黑" pitchFamily="34" charset="-122"/>
                <a:sym typeface="Wingdings" pitchFamily="2" charset="2"/>
              </a:rPr>
              <a:t></a:t>
            </a:r>
            <a:r>
              <a:rPr lang="zh-CN" altLang="en-US" sz="2000" b="1" dirty="0">
                <a:latin typeface="微软雅黑" pitchFamily="34" charset="-122"/>
                <a:ea typeface="微软雅黑" pitchFamily="34" charset="-122"/>
                <a:sym typeface="Wingdings" pitchFamily="2" charset="2"/>
              </a:rPr>
              <a:t>振幅，</a:t>
            </a:r>
            <a:r>
              <a:rPr lang="zh-CN" altLang="en-US" sz="2000" b="1" dirty="0">
                <a:latin typeface="微软雅黑" pitchFamily="34" charset="-122"/>
                <a:ea typeface="微软雅黑" pitchFamily="34" charset="-122"/>
              </a:rPr>
              <a:t>二元函数）</a:t>
            </a:r>
            <a:endParaRPr lang="en-US" altLang="zh-CN" sz="2000" b="1" dirty="0">
              <a:latin typeface="微软雅黑" pitchFamily="34" charset="-122"/>
              <a:ea typeface="微软雅黑" pitchFamily="34" charset="-122"/>
            </a:endParaRPr>
          </a:p>
        </p:txBody>
      </p:sp>
      <p:pic>
        <p:nvPicPr>
          <p:cNvPr id="1026" name="Picture 2">
            <a:extLst>
              <a:ext uri="{FF2B5EF4-FFF2-40B4-BE49-F238E27FC236}">
                <a16:creationId xmlns:a16="http://schemas.microsoft.com/office/drawing/2014/main" id="{59A84424-D136-4272-9547-717CB35C836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57375" y="1428750"/>
            <a:ext cx="47625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a:extLst>
              <a:ext uri="{FF2B5EF4-FFF2-40B4-BE49-F238E27FC236}">
                <a16:creationId xmlns:a16="http://schemas.microsoft.com/office/drawing/2014/main" id="{DD7D5D96-6DC6-4A6C-B85A-EF8B70EC6FFE}"/>
              </a:ext>
            </a:extLst>
          </p:cNvPr>
          <p:cNvSpPr/>
          <p:nvPr/>
        </p:nvSpPr>
        <p:spPr>
          <a:xfrm>
            <a:off x="1857375" y="1428750"/>
            <a:ext cx="4764088" cy="4000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spcBef>
                <a:spcPct val="20000"/>
              </a:spcBef>
              <a:defRPr/>
            </a:pPr>
            <a:r>
              <a:rPr lang="zh-CN" altLang="en-US" sz="2000" dirty="0">
                <a:latin typeface="微软雅黑" pitchFamily="34" charset="-122"/>
                <a:ea typeface="微软雅黑" pitchFamily="34" charset="-122"/>
              </a:rPr>
              <a:t>频谱图：某一瞬间的波形图中的频率分布</a:t>
            </a:r>
            <a:endParaRPr lang="zh-CN" altLang="en-US" sz="2000" dirty="0"/>
          </a:p>
        </p:txBody>
      </p:sp>
    </p:spTree>
    <p:extLst>
      <p:ext uri="{BB962C8B-B14F-4D97-AF65-F5344CB8AC3E}">
        <p14:creationId xmlns:p14="http://schemas.microsoft.com/office/powerpoint/2010/main" val="176296527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xit" presetSubtype="4" fill="hold" nodeType="clickEffect">
                                  <p:stCondLst>
                                    <p:cond delay="0"/>
                                  </p:stCondLst>
                                  <p:childTnLst>
                                    <p:anim calcmode="lin" valueType="num">
                                      <p:cBhvr additive="base">
                                        <p:cTn id="16" dur="500"/>
                                        <p:tgtEl>
                                          <p:spTgt spid="1026"/>
                                        </p:tgtEl>
                                        <p:attrNameLst>
                                          <p:attrName>ppt_x</p:attrName>
                                        </p:attrNameLst>
                                      </p:cBhvr>
                                      <p:tavLst>
                                        <p:tav tm="0">
                                          <p:val>
                                            <p:strVal val="ppt_x"/>
                                          </p:val>
                                        </p:tav>
                                        <p:tav tm="100000">
                                          <p:val>
                                            <p:strVal val="ppt_x"/>
                                          </p:val>
                                        </p:tav>
                                      </p:tavLst>
                                    </p:anim>
                                    <p:anim calcmode="lin" valueType="num">
                                      <p:cBhvr additive="base">
                                        <p:cTn id="17" dur="500"/>
                                        <p:tgtEl>
                                          <p:spTgt spid="1026"/>
                                        </p:tgtEl>
                                        <p:attrNameLst>
                                          <p:attrName>ppt_y</p:attrName>
                                        </p:attrNameLst>
                                      </p:cBhvr>
                                      <p:tavLst>
                                        <p:tav tm="0">
                                          <p:val>
                                            <p:strVal val="ppt_y"/>
                                          </p:val>
                                        </p:tav>
                                        <p:tav tm="100000">
                                          <p:val>
                                            <p:strVal val="1+ppt_h/2"/>
                                          </p:val>
                                        </p:tav>
                                      </p:tavLst>
                                    </p:anim>
                                    <p:set>
                                      <p:cBhvr>
                                        <p:cTn id="18" dur="1" fill="hold">
                                          <p:stCondLst>
                                            <p:cond delay="499"/>
                                          </p:stCondLst>
                                        </p:cTn>
                                        <p:tgtEl>
                                          <p:spTgt spid="1026"/>
                                        </p:tgtEl>
                                        <p:attrNameLst>
                                          <p:attrName>style.visibility</p:attrName>
                                        </p:attrNameLst>
                                      </p:cBhvr>
                                      <p:to>
                                        <p:strVal val="hidden"/>
                                      </p:to>
                                    </p:set>
                                  </p:childTnLst>
                                </p:cTn>
                              </p:par>
                              <p:par>
                                <p:cTn id="19" presetID="2" presetClass="exit" presetSubtype="4" fill="hold" grpId="1" nodeType="withEffect">
                                  <p:stCondLst>
                                    <p:cond delay="0"/>
                                  </p:stCondLst>
                                  <p:childTnLst>
                                    <p:anim calcmode="lin" valueType="num">
                                      <p:cBhvr additive="base">
                                        <p:cTn id="20" dur="500"/>
                                        <p:tgtEl>
                                          <p:spTgt spid="14"/>
                                        </p:tgtEl>
                                        <p:attrNameLst>
                                          <p:attrName>ppt_x</p:attrName>
                                        </p:attrNameLst>
                                      </p:cBhvr>
                                      <p:tavLst>
                                        <p:tav tm="0">
                                          <p:val>
                                            <p:strVal val="ppt_x"/>
                                          </p:val>
                                        </p:tav>
                                        <p:tav tm="100000">
                                          <p:val>
                                            <p:strVal val="ppt_x"/>
                                          </p:val>
                                        </p:tav>
                                      </p:tavLst>
                                    </p:anim>
                                    <p:anim calcmode="lin" valueType="num">
                                      <p:cBhvr additive="base">
                                        <p:cTn id="21" dur="500"/>
                                        <p:tgtEl>
                                          <p:spTgt spid="14"/>
                                        </p:tgtEl>
                                        <p:attrNameLst>
                                          <p:attrName>ppt_y</p:attrName>
                                        </p:attrNameLst>
                                      </p:cBhvr>
                                      <p:tavLst>
                                        <p:tav tm="0">
                                          <p:val>
                                            <p:strVal val="ppt_y"/>
                                          </p:val>
                                        </p:tav>
                                        <p:tav tm="100000">
                                          <p:val>
                                            <p:strVal val="1+ppt_h/2"/>
                                          </p:val>
                                        </p:tav>
                                      </p:tavLst>
                                    </p:anim>
                                    <p:set>
                                      <p:cBhvr>
                                        <p:cTn id="22" dur="1" fill="hold">
                                          <p:stCondLst>
                                            <p:cond delay="499"/>
                                          </p:stCondLst>
                                        </p:cTn>
                                        <p:tgtEl>
                                          <p:spTgt spid="14"/>
                                        </p:tgtEl>
                                        <p:attrNameLst>
                                          <p:attrName>style.visibility</p:attrName>
                                        </p:attrNameLst>
                                      </p:cBhvr>
                                      <p:to>
                                        <p:strVal val="hidden"/>
                                      </p:to>
                                    </p:set>
                                  </p:childTnLst>
                                </p:cTn>
                              </p:par>
                            </p:childTnLst>
                          </p:cTn>
                        </p:par>
                        <p:par>
                          <p:cTn id="23" fill="hold" nodeType="afterGroup">
                            <p:stCondLst>
                              <p:cond delay="500"/>
                            </p:stCondLst>
                            <p:childTnLst>
                              <p:par>
                                <p:cTn id="24" presetID="2" presetClass="entr" presetSubtype="4" fill="hold" nodeType="afterEffect">
                                  <p:stCondLst>
                                    <p:cond delay="0"/>
                                  </p:stCondLst>
                                  <p:childTnLst>
                                    <p:set>
                                      <p:cBhvr>
                                        <p:cTn id="25" dur="1" fill="hold">
                                          <p:stCondLst>
                                            <p:cond delay="0"/>
                                          </p:stCondLst>
                                        </p:cTn>
                                        <p:tgtEl>
                                          <p:spTgt spid="3080"/>
                                        </p:tgtEl>
                                        <p:attrNameLst>
                                          <p:attrName>style.visibility</p:attrName>
                                        </p:attrNameLst>
                                      </p:cBhvr>
                                      <p:to>
                                        <p:strVal val="visible"/>
                                      </p:to>
                                    </p:set>
                                    <p:anim calcmode="lin" valueType="num">
                                      <p:cBhvr additive="base">
                                        <p:cTn id="26" dur="500" fill="hold"/>
                                        <p:tgtEl>
                                          <p:spTgt spid="3080"/>
                                        </p:tgtEl>
                                        <p:attrNameLst>
                                          <p:attrName>ppt_x</p:attrName>
                                        </p:attrNameLst>
                                      </p:cBhvr>
                                      <p:tavLst>
                                        <p:tav tm="0">
                                          <p:val>
                                            <p:strVal val="#ppt_x"/>
                                          </p:val>
                                        </p:tav>
                                        <p:tav tm="100000">
                                          <p:val>
                                            <p:strVal val="#ppt_x"/>
                                          </p:val>
                                        </p:tav>
                                      </p:tavLst>
                                    </p:anim>
                                    <p:anim calcmode="lin" valueType="num">
                                      <p:cBhvr additive="base">
                                        <p:cTn id="27" dur="500" fill="hold"/>
                                        <p:tgtEl>
                                          <p:spTgt spid="3080"/>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nodeType="clickEffect">
                                  <p:stCondLst>
                                    <p:cond delay="0"/>
                                  </p:stCondLst>
                                  <p:childTnLst>
                                    <p:set>
                                      <p:cBhvr>
                                        <p:cTn id="31" dur="1" fill="hold">
                                          <p:stCondLst>
                                            <p:cond delay="0"/>
                                          </p:stCondLst>
                                        </p:cTn>
                                        <p:tgtEl>
                                          <p:spTgt spid="3078"/>
                                        </p:tgtEl>
                                        <p:attrNameLst>
                                          <p:attrName>style.visibility</p:attrName>
                                        </p:attrNameLst>
                                      </p:cBhvr>
                                      <p:to>
                                        <p:strVal val="visible"/>
                                      </p:to>
                                    </p:set>
                                    <p:anim calcmode="lin" valueType="num">
                                      <p:cBhvr additive="base">
                                        <p:cTn id="32" dur="500" fill="hold"/>
                                        <p:tgtEl>
                                          <p:spTgt spid="3078"/>
                                        </p:tgtEl>
                                        <p:attrNameLst>
                                          <p:attrName>ppt_x</p:attrName>
                                        </p:attrNameLst>
                                      </p:cBhvr>
                                      <p:tavLst>
                                        <p:tav tm="0">
                                          <p:val>
                                            <p:strVal val="#ppt_x"/>
                                          </p:val>
                                        </p:tav>
                                        <p:tav tm="100000">
                                          <p:val>
                                            <p:strVal val="#ppt_x"/>
                                          </p:val>
                                        </p:tav>
                                      </p:tavLst>
                                    </p:anim>
                                    <p:anim calcmode="lin" valueType="num">
                                      <p:cBhvr additive="base">
                                        <p:cTn id="33"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3081"/>
                                        </p:tgtEl>
                                        <p:attrNameLst>
                                          <p:attrName>style.visibility</p:attrName>
                                        </p:attrNameLst>
                                      </p:cBhvr>
                                      <p:to>
                                        <p:strVal val="visible"/>
                                      </p:to>
                                    </p:set>
                                    <p:anim calcmode="lin" valueType="num">
                                      <p:cBhvr additive="base">
                                        <p:cTn id="38" dur="500" fill="hold"/>
                                        <p:tgtEl>
                                          <p:spTgt spid="3081"/>
                                        </p:tgtEl>
                                        <p:attrNameLst>
                                          <p:attrName>ppt_x</p:attrName>
                                        </p:attrNameLst>
                                      </p:cBhvr>
                                      <p:tavLst>
                                        <p:tav tm="0">
                                          <p:val>
                                            <p:strVal val="#ppt_x"/>
                                          </p:val>
                                        </p:tav>
                                        <p:tav tm="100000">
                                          <p:val>
                                            <p:strVal val="#ppt_x"/>
                                          </p:val>
                                        </p:tav>
                                      </p:tavLst>
                                    </p:anim>
                                    <p:anim calcmode="lin" valueType="num">
                                      <p:cBhvr additive="base">
                                        <p:cTn id="39" dur="500" fill="hold"/>
                                        <p:tgtEl>
                                          <p:spTgt spid="3081"/>
                                        </p:tgtEl>
                                        <p:attrNameLst>
                                          <p:attrName>ppt_y</p:attrName>
                                        </p:attrNameLst>
                                      </p:cBhvr>
                                      <p:tavLst>
                                        <p:tav tm="0">
                                          <p:val>
                                            <p:strVal val="1+#ppt_h/2"/>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4" restart="whenNotActive" fill="hold" evtFilter="cancelBubble" nodeType="interactiveSeq">
                <p:stCondLst>
                  <p:cond evt="onClick" delay="0">
                    <p:tgtEl>
                      <p:spTgt spid="10"/>
                    </p:tgtEl>
                  </p:cond>
                </p:stCondLst>
                <p:endSync evt="end" delay="0">
                  <p:rtn val="all"/>
                </p:endSync>
                <p:childTnLst>
                  <p:par>
                    <p:cTn id="45" fill="hold" nodeType="clickPar">
                      <p:stCondLst>
                        <p:cond delay="0"/>
                      </p:stCondLst>
                      <p:childTnLst>
                        <p:par>
                          <p:cTn id="46" fill="hold" nodeType="withGroup">
                            <p:stCondLst>
                              <p:cond delay="0"/>
                            </p:stCondLst>
                            <p:childTnLst>
                              <p:par>
                                <p:cTn id="47" presetID="1" presetClass="mediacall" presetSubtype="0" fill="hold" nodeType="clickEffect">
                                  <p:stCondLst>
                                    <p:cond delay="0"/>
                                  </p:stCondLst>
                                  <p:childTnLst>
                                    <p:cmd type="call" cmd="playFrom(0.0)">
                                      <p:cBhvr>
                                        <p:cTn id="48" dur="1900" fill="hold"/>
                                        <p:tgtEl>
                                          <p:spTgt spid="10"/>
                                        </p:tgtEl>
                                      </p:cBhvr>
                                    </p:cmd>
                                  </p:childTnLst>
                                </p:cTn>
                              </p:par>
                            </p:childTnLst>
                          </p:cTn>
                        </p:par>
                      </p:childTnLst>
                    </p:cTn>
                  </p:par>
                </p:childTnLst>
              </p:cTn>
              <p:nextCondLst>
                <p:cond evt="onClick" delay="0">
                  <p:tgtEl>
                    <p:spTgt spid="10"/>
                  </p:tgtEl>
                </p:cond>
              </p:nextCondLst>
            </p:seq>
            <p:audio>
              <p:cMediaNode>
                <p:cTn id="49" fill="hold" display="0">
                  <p:stCondLst>
                    <p:cond delay="indefinite"/>
                  </p:stCondLst>
                  <p:endCondLst>
                    <p:cond evt="onNext" delay="0">
                      <p:tgtEl>
                        <p:sldTgt/>
                      </p:tgtEl>
                    </p:cond>
                    <p:cond evt="onPrev" delay="0">
                      <p:tgtEl>
                        <p:sldTgt/>
                      </p:tgtEl>
                    </p:cond>
                    <p:cond evt="onStopAudio" delay="0">
                      <p:tgtEl>
                        <p:sldTgt/>
                      </p:tgtEl>
                    </p:cond>
                  </p:endCondLst>
                </p:cTn>
                <p:tgtEl>
                  <p:spTgt spid="10"/>
                </p:tgtEl>
              </p:cMediaNode>
            </p:audio>
            <p:seq concurrent="1" nextAc="seek">
              <p:cTn id="50" restart="whenNotActive" fill="hold" evtFilter="cancelBubble" nodeType="interactiveSeq">
                <p:stCondLst>
                  <p:cond evt="onClick" delay="0">
                    <p:tgtEl>
                      <p:spTgt spid="11"/>
                    </p:tgtEl>
                  </p:cond>
                </p:stCondLst>
                <p:endSync evt="end" delay="0">
                  <p:rtn val="all"/>
                </p:endSync>
                <p:childTnLst>
                  <p:par>
                    <p:cTn id="51" fill="hold" nodeType="clickPar">
                      <p:stCondLst>
                        <p:cond delay="0"/>
                      </p:stCondLst>
                      <p:childTnLst>
                        <p:par>
                          <p:cTn id="52" fill="hold" nodeType="withGroup">
                            <p:stCondLst>
                              <p:cond delay="0"/>
                            </p:stCondLst>
                            <p:childTnLst>
                              <p:par>
                                <p:cTn id="53" presetID="1" presetClass="mediacall" presetSubtype="0" fill="hold" nodeType="clickEffect">
                                  <p:stCondLst>
                                    <p:cond delay="0"/>
                                  </p:stCondLst>
                                  <p:childTnLst>
                                    <p:cmd type="call" cmd="playFrom(0.0)">
                                      <p:cBhvr>
                                        <p:cTn id="54" dur="1900" fill="hold"/>
                                        <p:tgtEl>
                                          <p:spTgt spid="11"/>
                                        </p:tgtEl>
                                      </p:cBhvr>
                                    </p:cmd>
                                  </p:childTnLst>
                                </p:cTn>
                              </p:par>
                            </p:childTnLst>
                          </p:cTn>
                        </p:par>
                      </p:childTnLst>
                    </p:cTn>
                  </p:par>
                </p:childTnLst>
              </p:cTn>
              <p:nextCondLst>
                <p:cond evt="onClick" delay="0">
                  <p:tgtEl>
                    <p:spTgt spid="11"/>
                  </p:tgtEl>
                </p:cond>
              </p:nextCondLst>
            </p:seq>
            <p:audio>
              <p:cMediaNode>
                <p:cTn id="55" fill="hold" display="0">
                  <p:stCondLst>
                    <p:cond delay="indefinite"/>
                  </p:stCondLst>
                  <p:endCondLst>
                    <p:cond evt="onNext" delay="0">
                      <p:tgtEl>
                        <p:sldTgt/>
                      </p:tgtEl>
                    </p:cond>
                    <p:cond evt="onPrev" delay="0">
                      <p:tgtEl>
                        <p:sldTgt/>
                      </p:tgtEl>
                    </p:cond>
                    <p:cond evt="onStopAudio" delay="0">
                      <p:tgtEl>
                        <p:sldTgt/>
                      </p:tgtEl>
                    </p:cond>
                  </p:endCondLst>
                </p:cTn>
                <p:tgtEl>
                  <p:spTgt spid="11"/>
                </p:tgtEl>
              </p:cMediaNode>
            </p:audio>
            <p:seq concurrent="1" nextAc="seek">
              <p:cTn id="56" restart="whenNotActive" fill="hold" evtFilter="cancelBubble" nodeType="interactiveSeq">
                <p:stCondLst>
                  <p:cond evt="onClick" delay="0">
                    <p:tgtEl>
                      <p:spTgt spid="13"/>
                    </p:tgtEl>
                  </p:cond>
                </p:stCondLst>
                <p:endSync evt="end" delay="0">
                  <p:rtn val="all"/>
                </p:endSync>
                <p:childTnLst>
                  <p:par>
                    <p:cTn id="57" fill="hold" nodeType="clickPar">
                      <p:stCondLst>
                        <p:cond delay="0"/>
                      </p:stCondLst>
                      <p:childTnLst>
                        <p:par>
                          <p:cTn id="58" fill="hold" nodeType="withGroup">
                            <p:stCondLst>
                              <p:cond delay="0"/>
                            </p:stCondLst>
                            <p:childTnLst>
                              <p:par>
                                <p:cTn id="59" presetID="1" presetClass="mediacall" presetSubtype="0" fill="hold" nodeType="clickEffect">
                                  <p:stCondLst>
                                    <p:cond delay="0"/>
                                  </p:stCondLst>
                                  <p:childTnLst>
                                    <p:cmd type="call" cmd="playFrom(0.0)">
                                      <p:cBhvr>
                                        <p:cTn id="60" dur="1900" fill="hold"/>
                                        <p:tgtEl>
                                          <p:spTgt spid="13"/>
                                        </p:tgtEl>
                                      </p:cBhvr>
                                    </p:cmd>
                                  </p:childTnLst>
                                </p:cTn>
                              </p:par>
                            </p:childTnLst>
                          </p:cTn>
                        </p:par>
                      </p:childTnLst>
                    </p:cTn>
                  </p:par>
                </p:childTnLst>
              </p:cTn>
              <p:nextCondLst>
                <p:cond evt="onClick" delay="0">
                  <p:tgtEl>
                    <p:spTgt spid="13"/>
                  </p:tgtEl>
                </p:cond>
              </p:nextCondLst>
            </p:seq>
            <p:audio>
              <p:cMediaNode>
                <p:cTn id="61" fill="hold" display="0">
                  <p:stCondLst>
                    <p:cond delay="indefinite"/>
                  </p:stCondLst>
                  <p:endCondLst>
                    <p:cond evt="onNext" delay="0">
                      <p:tgtEl>
                        <p:sldTgt/>
                      </p:tgtEl>
                    </p:cond>
                    <p:cond evt="onPrev" delay="0">
                      <p:tgtEl>
                        <p:sldTgt/>
                      </p:tgtEl>
                    </p:cond>
                    <p:cond evt="onStopAudio" delay="0">
                      <p:tgtEl>
                        <p:sldTgt/>
                      </p:tgtEl>
                    </p:cond>
                  </p:endCondLst>
                </p:cTn>
                <p:tgtEl>
                  <p:spTgt spid="13"/>
                </p:tgtEl>
              </p:cMediaNode>
            </p:audio>
          </p:childTnLst>
        </p:cTn>
      </p:par>
    </p:tnLst>
    <p:bldLst>
      <p:bldP spid="19" grpId="0" animBg="1"/>
      <p:bldP spid="14" grpId="0" animBg="1"/>
      <p:bldP spid="1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lum bright="-6000" contrast="30000"/>
          </a:blip>
          <a:stretch>
            <a:fillRect/>
          </a:stretch>
        </p:blipFill>
        <p:spPr>
          <a:xfrm>
            <a:off x="2186940" y="253365"/>
            <a:ext cx="5868670" cy="5963920"/>
          </a:xfrm>
          <a:prstGeom prst="rect">
            <a:avLst/>
          </a:prstGeom>
        </p:spPr>
      </p:pic>
      <p:sp>
        <p:nvSpPr>
          <p:cNvPr id="15361" name="标题 1"/>
          <p:cNvSpPr>
            <a:spLocks noGrp="1"/>
          </p:cNvSpPr>
          <p:nvPr>
            <p:ph type="title"/>
          </p:nvPr>
        </p:nvSpPr>
        <p:spPr>
          <a:xfrm>
            <a:off x="250825" y="71120"/>
            <a:ext cx="8693150" cy="1210945"/>
          </a:xfrm>
        </p:spPr>
        <p:txBody>
          <a:bodyPr/>
          <a:lstStyle/>
          <a:p>
            <a:pPr eaLnBrk="1" hangingPunct="1"/>
            <a:r>
              <a:rPr lang="zh-CN" altLang="en-US"/>
              <a:t>课程信息</a:t>
            </a:r>
          </a:p>
        </p:txBody>
      </p:sp>
      <p:sp>
        <p:nvSpPr>
          <p:cNvPr id="15362" name="内容占位符 2"/>
          <p:cNvSpPr>
            <a:spLocks noGrp="1"/>
          </p:cNvSpPr>
          <p:nvPr>
            <p:ph idx="1"/>
          </p:nvPr>
        </p:nvSpPr>
        <p:spPr>
          <a:xfrm>
            <a:off x="250825" y="1198880"/>
            <a:ext cx="8704263" cy="4287838"/>
          </a:xfrm>
        </p:spPr>
        <p:txBody>
          <a:bodyPr/>
          <a:lstStyle/>
          <a:p>
            <a:pPr eaLnBrk="1" hangingPunct="1"/>
            <a:r>
              <a:rPr lang="zh-CN" altLang="en-US" sz="2800"/>
              <a:t>教材内容组织</a:t>
            </a:r>
          </a:p>
          <a:p>
            <a:pPr lvl="1" eaLnBrk="1" hangingPunct="1"/>
            <a:endParaRPr lang="zh-CN" altLang="en-US"/>
          </a:p>
        </p:txBody>
      </p:sp>
      <p:sp>
        <p:nvSpPr>
          <p:cNvPr id="7" name="灯片编号占位符 6"/>
          <p:cNvSpPr>
            <a:spLocks noGrp="1"/>
          </p:cNvSpPr>
          <p:nvPr>
            <p:ph type="sldNum" sz="quarter" idx="12"/>
          </p:nvPr>
        </p:nvSpPr>
        <p:spPr/>
        <p:txBody>
          <a:bodyPr/>
          <a:lstStyle/>
          <a:p>
            <a:pPr>
              <a:defRPr/>
            </a:pPr>
            <a:fld id="{2E5249D5-376D-45FF-8265-F1C58CECF3C6}" type="slidenum">
              <a:rPr lang="zh-CN" altLang="en-US"/>
              <a:t>3</a:t>
            </a:fld>
            <a:endParaRPr lang="zh-CN" altLang="en-US" dirty="0"/>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02A5E101-3E7D-4C8D-B675-35FD628F31A7}"/>
              </a:ext>
            </a:extLst>
          </p:cNvPr>
          <p:cNvSpPr>
            <a:spLocks noGrp="1" noChangeArrowheads="1"/>
          </p:cNvSpPr>
          <p:nvPr>
            <p:ph type="title"/>
          </p:nvPr>
        </p:nvSpPr>
        <p:spPr/>
        <p:txBody>
          <a:bodyPr/>
          <a:lstStyle/>
          <a:p>
            <a:r>
              <a:rPr lang="zh-CN" altLang="en-US"/>
              <a:t>最终语音信号</a:t>
            </a:r>
          </a:p>
        </p:txBody>
      </p:sp>
      <p:graphicFrame>
        <p:nvGraphicFramePr>
          <p:cNvPr id="119812" name="Object 4">
            <a:extLst>
              <a:ext uri="{FF2B5EF4-FFF2-40B4-BE49-F238E27FC236}">
                <a16:creationId xmlns:a16="http://schemas.microsoft.com/office/drawing/2014/main" id="{E9EEB0A6-BD6C-4D40-9CC1-D3140A6E06BE}"/>
              </a:ext>
            </a:extLst>
          </p:cNvPr>
          <p:cNvGraphicFramePr>
            <a:graphicFrameLocks noChangeAspect="1"/>
          </p:cNvGraphicFramePr>
          <p:nvPr/>
        </p:nvGraphicFramePr>
        <p:xfrm>
          <a:off x="533400" y="1371600"/>
          <a:ext cx="8064500" cy="5113338"/>
        </p:xfrm>
        <a:graphic>
          <a:graphicData uri="http://schemas.openxmlformats.org/presentationml/2006/ole">
            <mc:AlternateContent xmlns:mc="http://schemas.openxmlformats.org/markup-compatibility/2006">
              <mc:Choice xmlns:v="urn:schemas-microsoft-com:vml" Requires="v">
                <p:oleObj spid="_x0000_s25805" name="Visio" r:id="rId4" imgW="5324856" imgH="2820619" progId="Visio.Drawing.11">
                  <p:embed/>
                </p:oleObj>
              </mc:Choice>
              <mc:Fallback>
                <p:oleObj name="Visio" r:id="rId4" imgW="5324856" imgH="2820619" progId="Visio.Drawing.11">
                  <p:embed/>
                  <p:pic>
                    <p:nvPicPr>
                      <p:cNvPr id="119812" name="Object 4">
                        <a:extLst>
                          <a:ext uri="{FF2B5EF4-FFF2-40B4-BE49-F238E27FC236}">
                            <a16:creationId xmlns:a16="http://schemas.microsoft.com/office/drawing/2014/main" id="{E9EEB0A6-BD6C-4D40-9CC1-D3140A6E06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371600"/>
                        <a:ext cx="8064500" cy="5113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7249351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标题 1"/>
          <p:cNvSpPr>
            <a:spLocks noGrp="1"/>
          </p:cNvSpPr>
          <p:nvPr>
            <p:ph type="title"/>
          </p:nvPr>
        </p:nvSpPr>
        <p:spPr/>
        <p:txBody>
          <a:bodyPr/>
          <a:lstStyle/>
          <a:p>
            <a:r>
              <a:rPr lang="zh-CN" altLang="en-US" dirty="0"/>
              <a:t>信号的频域分解</a:t>
            </a:r>
          </a:p>
        </p:txBody>
      </p:sp>
      <p:sp>
        <p:nvSpPr>
          <p:cNvPr id="3076" name="内容占位符 2"/>
          <p:cNvSpPr>
            <a:spLocks noGrp="1"/>
          </p:cNvSpPr>
          <p:nvPr>
            <p:ph idx="1"/>
          </p:nvPr>
        </p:nvSpPr>
        <p:spPr/>
        <p:txBody>
          <a:bodyPr/>
          <a:lstStyle/>
          <a:p>
            <a:r>
              <a:rPr lang="zh-CN" altLang="en-US" sz="2800" dirty="0"/>
              <a:t>一个电磁信号可以视为由多个频率的周期信号组成（由信号调制过程可知）</a:t>
            </a:r>
            <a:endParaRPr lang="en-US" altLang="zh-CN" sz="2800" dirty="0"/>
          </a:p>
          <a:p>
            <a:pPr lvl="1"/>
            <a:r>
              <a:rPr lang="zh-CN" altLang="en-US" sz="2400" dirty="0"/>
              <a:t>例如：</a:t>
            </a:r>
            <a:endParaRPr lang="en-US" altLang="zh-CN" sz="2400" dirty="0"/>
          </a:p>
          <a:p>
            <a:pPr lvl="1"/>
            <a:r>
              <a:rPr lang="zh-CN" altLang="en-US" sz="2400" dirty="0"/>
              <a:t>当构成信号的所有频率都是某个频率的整数倍时，这个频率被称为该信号的</a:t>
            </a:r>
            <a:r>
              <a:rPr lang="zh-CN" altLang="en-US" sz="2400" b="1" dirty="0"/>
              <a:t>基本频率</a:t>
            </a:r>
            <a:r>
              <a:rPr lang="zh-CN" altLang="en-US" sz="2400" dirty="0"/>
              <a:t>。如上例中</a:t>
            </a:r>
            <a:r>
              <a:rPr lang="en-US" altLang="zh-CN" sz="2400" i="1" dirty="0"/>
              <a:t>f</a:t>
            </a:r>
            <a:r>
              <a:rPr lang="zh-CN" altLang="en-US" sz="2400" dirty="0"/>
              <a:t>。信号的周期</a:t>
            </a:r>
            <a:r>
              <a:rPr lang="en-US" altLang="zh-CN" sz="2400" dirty="0"/>
              <a:t>=</a:t>
            </a:r>
            <a:r>
              <a:rPr lang="zh-CN" altLang="en-US" sz="2400" dirty="0"/>
              <a:t>信号中基本频率对应的周期。</a:t>
            </a:r>
            <a:endParaRPr lang="en-US" altLang="zh-CN" sz="2400" dirty="0"/>
          </a:p>
          <a:p>
            <a:pPr lvl="1"/>
            <a:r>
              <a:rPr lang="zh-CN" altLang="en-US" sz="2400" dirty="0"/>
              <a:t>信号所有频率的范围被称为信号的</a:t>
            </a:r>
            <a:r>
              <a:rPr lang="zh-CN" altLang="en-US" sz="2400" b="1" dirty="0"/>
              <a:t>频谱</a:t>
            </a:r>
            <a:r>
              <a:rPr lang="en-US" altLang="zh-CN" sz="2400" dirty="0"/>
              <a:t>(Spectrum)</a:t>
            </a:r>
            <a:r>
              <a:rPr lang="zh-CN" altLang="en-US" sz="2400" dirty="0"/>
              <a:t>，例如上例中信号的频谱为</a:t>
            </a:r>
            <a:r>
              <a:rPr lang="en-US" altLang="zh-CN" sz="2400" dirty="0"/>
              <a:t>[</a:t>
            </a:r>
            <a:r>
              <a:rPr lang="en-US" altLang="zh-CN" sz="2400" i="1" dirty="0"/>
              <a:t>f</a:t>
            </a:r>
            <a:r>
              <a:rPr lang="en-US" altLang="zh-CN" sz="2400" dirty="0"/>
              <a:t>, 3</a:t>
            </a:r>
            <a:r>
              <a:rPr lang="en-US" altLang="zh-CN" sz="2400" i="1" dirty="0"/>
              <a:t>f</a:t>
            </a:r>
            <a:r>
              <a:rPr lang="en-US" altLang="zh-CN" sz="2400" dirty="0"/>
              <a:t>]</a:t>
            </a:r>
            <a:r>
              <a:rPr lang="zh-CN" altLang="en-US" sz="2400" dirty="0"/>
              <a:t>。</a:t>
            </a:r>
            <a:endParaRPr lang="en-US" altLang="zh-CN" sz="2400" dirty="0"/>
          </a:p>
          <a:p>
            <a:pPr lvl="1"/>
            <a:r>
              <a:rPr lang="zh-CN" altLang="en-US" sz="2400" dirty="0"/>
              <a:t>信号频谱的宽度被称为信号的</a:t>
            </a:r>
            <a:r>
              <a:rPr lang="zh-CN" altLang="en-US" sz="2400" b="1" dirty="0"/>
              <a:t>带宽</a:t>
            </a:r>
            <a:r>
              <a:rPr lang="zh-CN" altLang="en-US" sz="2400" dirty="0"/>
              <a:t>（</a:t>
            </a:r>
            <a:r>
              <a:rPr lang="en-US" altLang="zh-CN" sz="2400" dirty="0"/>
              <a:t>bandwidth</a:t>
            </a:r>
            <a:r>
              <a:rPr lang="zh-CN" altLang="en-US" sz="2400" dirty="0"/>
              <a:t>），例如上例中信号的带宽为</a:t>
            </a:r>
            <a:r>
              <a:rPr lang="en-US" altLang="zh-CN" sz="2400" dirty="0"/>
              <a:t>3</a:t>
            </a:r>
            <a:r>
              <a:rPr lang="en-US" altLang="zh-CN" sz="2400" i="1" dirty="0"/>
              <a:t>f</a:t>
            </a:r>
            <a:r>
              <a:rPr lang="en-US" altLang="zh-CN" sz="2400" dirty="0"/>
              <a:t>-</a:t>
            </a:r>
            <a:r>
              <a:rPr lang="en-US" altLang="zh-CN" sz="2400" i="1" dirty="0"/>
              <a:t>f</a:t>
            </a:r>
            <a:r>
              <a:rPr lang="en-US" altLang="zh-CN" sz="2400" dirty="0"/>
              <a:t>=2</a:t>
            </a:r>
            <a:r>
              <a:rPr lang="en-US" altLang="zh-CN" sz="2400" i="1" dirty="0"/>
              <a:t>f</a:t>
            </a:r>
            <a:endParaRPr lang="zh-CN" altLang="en-US" sz="2400" dirty="0"/>
          </a:p>
        </p:txBody>
      </p:sp>
      <p:sp>
        <p:nvSpPr>
          <p:cNvPr id="4" name="灯片编号占位符 3"/>
          <p:cNvSpPr>
            <a:spLocks noGrp="1"/>
          </p:cNvSpPr>
          <p:nvPr>
            <p:ph type="sldNum" sz="quarter" idx="12"/>
          </p:nvPr>
        </p:nvSpPr>
        <p:spPr/>
        <p:txBody>
          <a:bodyPr/>
          <a:lstStyle/>
          <a:p>
            <a:pPr>
              <a:defRPr/>
            </a:pPr>
            <a:fld id="{075B5552-FF1E-4919-98FF-DD5E2B0FB09B}" type="slidenum">
              <a:rPr lang="zh-CN" altLang="en-US" smtClean="0"/>
              <a:t>31</a:t>
            </a:fld>
            <a:endParaRPr lang="zh-CN" altLang="en-US"/>
          </a:p>
        </p:txBody>
      </p:sp>
      <p:graphicFrame>
        <p:nvGraphicFramePr>
          <p:cNvPr id="3074" name="Object 2"/>
          <p:cNvGraphicFramePr>
            <a:graphicFrameLocks noChangeAspect="1"/>
          </p:cNvGraphicFramePr>
          <p:nvPr/>
        </p:nvGraphicFramePr>
        <p:xfrm>
          <a:off x="1979613" y="2781300"/>
          <a:ext cx="6070600" cy="455613"/>
        </p:xfrm>
        <a:graphic>
          <a:graphicData uri="http://schemas.openxmlformats.org/presentationml/2006/ole">
            <mc:AlternateContent xmlns:mc="http://schemas.openxmlformats.org/markup-compatibility/2006">
              <mc:Choice xmlns:v="urn:schemas-microsoft-com:vml" Requires="v">
                <p:oleObj spid="_x0000_s4355" name="Equation" r:id="rId4" imgW="60960000" imgH="4572000" progId="Equation.DSMT4">
                  <p:embed/>
                </p:oleObj>
              </mc:Choice>
              <mc:Fallback>
                <p:oleObj name="Equation" r:id="rId4" imgW="60960000" imgH="4572000" progId="Equation.DSMT4">
                  <p:embed/>
                  <p:pic>
                    <p:nvPicPr>
                      <p:cNvPr id="0" name="Object 2"/>
                      <p:cNvPicPr>
                        <a:picLocks noChangeAspect="1"/>
                      </p:cNvPicPr>
                      <p:nvPr/>
                    </p:nvPicPr>
                    <p:blipFill>
                      <a:blip r:embed="rId5"/>
                      <a:stretch>
                        <a:fillRect/>
                      </a:stretch>
                    </p:blipFill>
                    <p:spPr>
                      <a:xfrm>
                        <a:off x="1979613" y="2781300"/>
                        <a:ext cx="6070600" cy="455613"/>
                      </a:xfrm>
                      <a:prstGeom prst="rect">
                        <a:avLst/>
                      </a:prstGeom>
                      <a:noFill/>
                      <a:ln w="9525">
                        <a:noFill/>
                      </a:ln>
                    </p:spPr>
                  </p:pic>
                </p:oleObj>
              </mc:Fallback>
            </mc:AlternateContent>
          </a:graphicData>
        </a:graphic>
      </p:graphicFrame>
      <p:pic>
        <p:nvPicPr>
          <p:cNvPr id="6" name="Picture 2">
            <a:extLst>
              <a:ext uri="{FF2B5EF4-FFF2-40B4-BE49-F238E27FC236}">
                <a16:creationId xmlns:a16="http://schemas.microsoft.com/office/drawing/2014/main" id="{9E537C56-BAF8-4595-8930-F224ADBEFE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0750" y="2833687"/>
            <a:ext cx="47625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6"/>
                                        </p:tgtEl>
                                        <p:attrNameLst>
                                          <p:attrName>ppt_x</p:attrName>
                                        </p:attrNameLst>
                                      </p:cBhvr>
                                      <p:tavLst>
                                        <p:tav tm="0">
                                          <p:val>
                                            <p:strVal val="ppt_x"/>
                                          </p:val>
                                        </p:tav>
                                        <p:tav tm="100000">
                                          <p:val>
                                            <p:strVal val="ppt_x"/>
                                          </p:val>
                                        </p:tav>
                                      </p:tavLst>
                                    </p:anim>
                                    <p:anim calcmode="lin" valueType="num">
                                      <p:cBhvr additive="base">
                                        <p:cTn id="13" dur="500"/>
                                        <p:tgtEl>
                                          <p:spTgt spid="6"/>
                                        </p:tgtEl>
                                        <p:attrNameLst>
                                          <p:attrName>ppt_y</p:attrName>
                                        </p:attrNameLst>
                                      </p:cBhvr>
                                      <p:tavLst>
                                        <p:tav tm="0">
                                          <p:val>
                                            <p:strVal val="ppt_y"/>
                                          </p:val>
                                        </p:tav>
                                        <p:tav tm="100000">
                                          <p:val>
                                            <p:strVal val="1+ppt_h/2"/>
                                          </p:val>
                                        </p:tav>
                                      </p:tavLst>
                                    </p:anim>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6">
                                            <p:txEl>
                                              <p:pRg st="1" end="1"/>
                                            </p:txEl>
                                          </p:spTgt>
                                        </p:tgtEl>
                                        <p:attrNameLst>
                                          <p:attrName>style.visibility</p:attrName>
                                        </p:attrNameLst>
                                      </p:cBhvr>
                                      <p:to>
                                        <p:strVal val="visible"/>
                                      </p:to>
                                    </p:set>
                                    <p:anim calcmode="lin" valueType="num">
                                      <p:cBhvr additive="base">
                                        <p:cTn id="19" dur="500" fill="hold"/>
                                        <p:tgtEl>
                                          <p:spTgt spid="307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7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4"/>
                                        </p:tgtEl>
                                        <p:attrNameLst>
                                          <p:attrName>style.visibility</p:attrName>
                                        </p:attrNameLst>
                                      </p:cBhvr>
                                      <p:to>
                                        <p:strVal val="visible"/>
                                      </p:to>
                                    </p:set>
                                    <p:anim calcmode="lin" valueType="num">
                                      <p:cBhvr additive="base">
                                        <p:cTn id="25" dur="500" fill="hold"/>
                                        <p:tgtEl>
                                          <p:spTgt spid="3074"/>
                                        </p:tgtEl>
                                        <p:attrNameLst>
                                          <p:attrName>ppt_x</p:attrName>
                                        </p:attrNameLst>
                                      </p:cBhvr>
                                      <p:tavLst>
                                        <p:tav tm="0">
                                          <p:val>
                                            <p:strVal val="#ppt_x"/>
                                          </p:val>
                                        </p:tav>
                                        <p:tav tm="100000">
                                          <p:val>
                                            <p:strVal val="#ppt_x"/>
                                          </p:val>
                                        </p:tav>
                                      </p:tavLst>
                                    </p:anim>
                                    <p:anim calcmode="lin" valueType="num">
                                      <p:cBhvr additive="base">
                                        <p:cTn id="26"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6">
                                            <p:txEl>
                                              <p:pRg st="2" end="2"/>
                                            </p:txEl>
                                          </p:spTgt>
                                        </p:tgtEl>
                                        <p:attrNameLst>
                                          <p:attrName>style.visibility</p:attrName>
                                        </p:attrNameLst>
                                      </p:cBhvr>
                                      <p:to>
                                        <p:strVal val="visible"/>
                                      </p:to>
                                    </p:set>
                                    <p:anim calcmode="lin" valueType="num">
                                      <p:cBhvr additive="base">
                                        <p:cTn id="31" dur="500" fill="hold"/>
                                        <p:tgtEl>
                                          <p:spTgt spid="3076">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076">
                                            <p:txEl>
                                              <p:pRg st="2" end="2"/>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076">
                                            <p:txEl>
                                              <p:pRg st="3" end="3"/>
                                            </p:txEl>
                                          </p:spTgt>
                                        </p:tgtEl>
                                        <p:attrNameLst>
                                          <p:attrName>style.visibility</p:attrName>
                                        </p:attrNameLst>
                                      </p:cBhvr>
                                      <p:to>
                                        <p:strVal val="visible"/>
                                      </p:to>
                                    </p:set>
                                    <p:anim calcmode="lin" valueType="num">
                                      <p:cBhvr additive="base">
                                        <p:cTn id="35" dur="500" fill="hold"/>
                                        <p:tgtEl>
                                          <p:spTgt spid="3076">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076">
                                            <p:txEl>
                                              <p:pRg st="3" end="3"/>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076">
                                            <p:txEl>
                                              <p:pRg st="4" end="4"/>
                                            </p:txEl>
                                          </p:spTgt>
                                        </p:tgtEl>
                                        <p:attrNameLst>
                                          <p:attrName>style.visibility</p:attrName>
                                        </p:attrNameLst>
                                      </p:cBhvr>
                                      <p:to>
                                        <p:strVal val="visible"/>
                                      </p:to>
                                    </p:set>
                                    <p:anim calcmode="lin" valueType="num">
                                      <p:cBhvr additive="base">
                                        <p:cTn id="39" dur="500" fill="hold"/>
                                        <p:tgtEl>
                                          <p:spTgt spid="3076">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07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7CAB1F0-3D55-454D-BA8E-0D269B1F3FF2}" type="slidenum">
              <a:rPr lang="zh-CN" altLang="en-US" smtClean="0"/>
              <a:t>32</a:t>
            </a:fld>
            <a:endParaRPr lang="zh-CN" altLang="en-US"/>
          </a:p>
        </p:txBody>
      </p:sp>
      <p:pic>
        <p:nvPicPr>
          <p:cNvPr id="4102" name="Picture 2"/>
          <p:cNvPicPr>
            <a:picLocks noChangeAspect="1" noChangeArrowheads="1"/>
          </p:cNvPicPr>
          <p:nvPr/>
        </p:nvPicPr>
        <p:blipFill>
          <a:blip r:embed="rId4"/>
          <a:srcRect/>
          <a:stretch>
            <a:fillRect/>
          </a:stretch>
        </p:blipFill>
        <p:spPr bwMode="auto">
          <a:xfrm>
            <a:off x="179388" y="593725"/>
            <a:ext cx="4556125" cy="1709738"/>
          </a:xfrm>
          <a:prstGeom prst="rect">
            <a:avLst/>
          </a:prstGeom>
          <a:noFill/>
          <a:ln w="9525">
            <a:noFill/>
            <a:miter lim="800000"/>
            <a:headEnd/>
            <a:tailEnd/>
          </a:ln>
        </p:spPr>
      </p:pic>
      <p:pic>
        <p:nvPicPr>
          <p:cNvPr id="4103" name="Picture 3"/>
          <p:cNvPicPr>
            <a:picLocks noChangeAspect="1" noChangeArrowheads="1"/>
          </p:cNvPicPr>
          <p:nvPr/>
        </p:nvPicPr>
        <p:blipFill>
          <a:blip r:embed="rId5"/>
          <a:srcRect/>
          <a:stretch>
            <a:fillRect/>
          </a:stretch>
        </p:blipFill>
        <p:spPr bwMode="auto">
          <a:xfrm>
            <a:off x="179388" y="2565400"/>
            <a:ext cx="4541837" cy="1785938"/>
          </a:xfrm>
          <a:prstGeom prst="rect">
            <a:avLst/>
          </a:prstGeom>
          <a:noFill/>
          <a:ln w="9525">
            <a:noFill/>
            <a:miter lim="800000"/>
            <a:headEnd/>
            <a:tailEnd/>
          </a:ln>
        </p:spPr>
      </p:pic>
      <p:pic>
        <p:nvPicPr>
          <p:cNvPr id="4104" name="Picture 4"/>
          <p:cNvPicPr>
            <a:picLocks noChangeAspect="1" noChangeArrowheads="1"/>
          </p:cNvPicPr>
          <p:nvPr/>
        </p:nvPicPr>
        <p:blipFill>
          <a:blip r:embed="rId6"/>
          <a:srcRect/>
          <a:stretch>
            <a:fillRect/>
          </a:stretch>
        </p:blipFill>
        <p:spPr bwMode="auto">
          <a:xfrm>
            <a:off x="215900" y="4667250"/>
            <a:ext cx="4572000" cy="1770063"/>
          </a:xfrm>
          <a:prstGeom prst="rect">
            <a:avLst/>
          </a:prstGeom>
          <a:noFill/>
          <a:ln w="9525">
            <a:noFill/>
            <a:miter lim="800000"/>
            <a:headEnd/>
            <a:tailEnd/>
          </a:ln>
        </p:spPr>
      </p:pic>
      <p:graphicFrame>
        <p:nvGraphicFramePr>
          <p:cNvPr id="4098" name="内容占位符 7"/>
          <p:cNvGraphicFramePr>
            <a:graphicFrameLocks noGrp="1" noChangeAspect="1"/>
          </p:cNvGraphicFramePr>
          <p:nvPr>
            <p:ph idx="1"/>
          </p:nvPr>
        </p:nvGraphicFramePr>
        <p:xfrm>
          <a:off x="5219700" y="1233488"/>
          <a:ext cx="1368425" cy="466725"/>
        </p:xfrm>
        <a:graphic>
          <a:graphicData uri="http://schemas.openxmlformats.org/presentationml/2006/ole">
            <mc:AlternateContent xmlns:mc="http://schemas.openxmlformats.org/markup-compatibility/2006">
              <mc:Choice xmlns:v="urn:schemas-microsoft-com:vml" Requires="v">
                <p:oleObj spid="_x0000_s6093" name="Equation" r:id="rId7" imgW="13411200" imgH="4572000" progId="Equation.DSMT4">
                  <p:embed/>
                </p:oleObj>
              </mc:Choice>
              <mc:Fallback>
                <p:oleObj name="Equation" r:id="rId7" imgW="13411200" imgH="4572000" progId="Equation.DSMT4">
                  <p:embed/>
                  <p:pic>
                    <p:nvPicPr>
                      <p:cNvPr id="0" name="内容占位符 7"/>
                      <p:cNvPicPr>
                        <a:picLocks noChangeAspect="1"/>
                      </p:cNvPicPr>
                      <p:nvPr/>
                    </p:nvPicPr>
                    <p:blipFill>
                      <a:blip r:embed="rId8"/>
                      <a:stretch>
                        <a:fillRect/>
                      </a:stretch>
                    </p:blipFill>
                    <p:spPr>
                      <a:xfrm>
                        <a:off x="5219700" y="1233488"/>
                        <a:ext cx="1368425" cy="466725"/>
                      </a:xfrm>
                      <a:prstGeom prst="rect">
                        <a:avLst/>
                      </a:prstGeom>
                      <a:noFill/>
                      <a:ln w="9525">
                        <a:noFill/>
                      </a:ln>
                    </p:spPr>
                  </p:pic>
                </p:oleObj>
              </mc:Fallback>
            </mc:AlternateContent>
          </a:graphicData>
        </a:graphic>
      </p:graphicFrame>
      <p:graphicFrame>
        <p:nvGraphicFramePr>
          <p:cNvPr id="4099" name="Object 3"/>
          <p:cNvGraphicFramePr>
            <a:graphicFrameLocks noChangeAspect="1"/>
          </p:cNvGraphicFramePr>
          <p:nvPr/>
        </p:nvGraphicFramePr>
        <p:xfrm>
          <a:off x="5257800" y="3429000"/>
          <a:ext cx="2266950" cy="414338"/>
        </p:xfrm>
        <a:graphic>
          <a:graphicData uri="http://schemas.openxmlformats.org/presentationml/2006/ole">
            <mc:AlternateContent xmlns:mc="http://schemas.openxmlformats.org/markup-compatibility/2006">
              <mc:Choice xmlns:v="urn:schemas-microsoft-com:vml" Requires="v">
                <p:oleObj spid="_x0000_s6094" name="Equation" r:id="rId9" imgW="24993600" imgH="4572000" progId="Equation.DSMT4">
                  <p:embed/>
                </p:oleObj>
              </mc:Choice>
              <mc:Fallback>
                <p:oleObj name="Equation" r:id="rId9" imgW="24993600" imgH="4572000" progId="Equation.DSMT4">
                  <p:embed/>
                  <p:pic>
                    <p:nvPicPr>
                      <p:cNvPr id="0" name="Object 3"/>
                      <p:cNvPicPr>
                        <a:picLocks noChangeAspect="1"/>
                      </p:cNvPicPr>
                      <p:nvPr/>
                    </p:nvPicPr>
                    <p:blipFill>
                      <a:blip r:embed="rId10"/>
                      <a:stretch>
                        <a:fillRect/>
                      </a:stretch>
                    </p:blipFill>
                    <p:spPr>
                      <a:xfrm>
                        <a:off x="5257800" y="3429000"/>
                        <a:ext cx="2266950" cy="414338"/>
                      </a:xfrm>
                      <a:prstGeom prst="rect">
                        <a:avLst/>
                      </a:prstGeom>
                      <a:noFill/>
                      <a:ln w="9525">
                        <a:noFill/>
                      </a:ln>
                    </p:spPr>
                  </p:pic>
                </p:oleObj>
              </mc:Fallback>
            </mc:AlternateContent>
          </a:graphicData>
        </a:graphic>
      </p:graphicFrame>
      <p:graphicFrame>
        <p:nvGraphicFramePr>
          <p:cNvPr id="4100" name="Object 2"/>
          <p:cNvGraphicFramePr>
            <a:graphicFrameLocks noChangeAspect="1"/>
          </p:cNvGraphicFramePr>
          <p:nvPr/>
        </p:nvGraphicFramePr>
        <p:xfrm>
          <a:off x="4643438" y="5203825"/>
          <a:ext cx="4437062" cy="385763"/>
        </p:xfrm>
        <a:graphic>
          <a:graphicData uri="http://schemas.openxmlformats.org/presentationml/2006/ole">
            <mc:AlternateContent xmlns:mc="http://schemas.openxmlformats.org/markup-compatibility/2006">
              <mc:Choice xmlns:v="urn:schemas-microsoft-com:vml" Requires="v">
                <p:oleObj spid="_x0000_s6095" name="Equation" r:id="rId11" imgW="52730400" imgH="4572000" progId="Equation.DSMT4">
                  <p:embed/>
                </p:oleObj>
              </mc:Choice>
              <mc:Fallback>
                <p:oleObj name="Equation" r:id="rId11" imgW="52730400" imgH="4572000" progId="Equation.DSMT4">
                  <p:embed/>
                  <p:pic>
                    <p:nvPicPr>
                      <p:cNvPr id="0" name="Object 2"/>
                      <p:cNvPicPr>
                        <a:picLocks noChangeAspect="1"/>
                      </p:cNvPicPr>
                      <p:nvPr/>
                    </p:nvPicPr>
                    <p:blipFill>
                      <a:blip r:embed="rId12"/>
                      <a:stretch>
                        <a:fillRect/>
                      </a:stretch>
                    </p:blipFill>
                    <p:spPr>
                      <a:xfrm>
                        <a:off x="4643438" y="5203825"/>
                        <a:ext cx="4437062" cy="385763"/>
                      </a:xfrm>
                      <a:prstGeom prst="rect">
                        <a:avLst/>
                      </a:prstGeom>
                      <a:noFill/>
                      <a:ln w="9525">
                        <a:noFill/>
                      </a:ln>
                    </p:spPr>
                  </p:pic>
                </p:oleObj>
              </mc:Fallback>
            </mc:AlternateContent>
          </a:graphicData>
        </a:graphic>
      </p:graphicFrame>
      <p:graphicFrame>
        <p:nvGraphicFramePr>
          <p:cNvPr id="9" name="Object 2">
            <a:extLst>
              <a:ext uri="{FF2B5EF4-FFF2-40B4-BE49-F238E27FC236}">
                <a16:creationId xmlns:a16="http://schemas.microsoft.com/office/drawing/2014/main" id="{C42CA5DE-3F49-4109-8679-D19AA53AE0BD}"/>
              </a:ext>
            </a:extLst>
          </p:cNvPr>
          <p:cNvGraphicFramePr>
            <a:graphicFrameLocks noChangeAspect="1"/>
          </p:cNvGraphicFramePr>
          <p:nvPr>
            <p:extLst>
              <p:ext uri="{D42A27DB-BD31-4B8C-83A1-F6EECF244321}">
                <p14:modId xmlns:p14="http://schemas.microsoft.com/office/powerpoint/2010/main" val="3563060756"/>
              </p:ext>
            </p:extLst>
          </p:nvPr>
        </p:nvGraphicFramePr>
        <p:xfrm>
          <a:off x="2627784" y="141288"/>
          <a:ext cx="6070600" cy="455613"/>
        </p:xfrm>
        <a:graphic>
          <a:graphicData uri="http://schemas.openxmlformats.org/presentationml/2006/ole">
            <mc:AlternateContent xmlns:mc="http://schemas.openxmlformats.org/markup-compatibility/2006">
              <mc:Choice xmlns:v="urn:schemas-microsoft-com:vml" Requires="v">
                <p:oleObj spid="_x0000_s6096" name="Equation" r:id="rId13" imgW="60960000" imgH="4572000" progId="Equation.DSMT4">
                  <p:embed/>
                </p:oleObj>
              </mc:Choice>
              <mc:Fallback>
                <p:oleObj name="Equation" r:id="rId13" imgW="60960000" imgH="4572000" progId="Equation.DSMT4">
                  <p:embed/>
                  <p:pic>
                    <p:nvPicPr>
                      <p:cNvPr id="3074" name="Object 2"/>
                      <p:cNvPicPr>
                        <a:picLocks noChangeAspect="1"/>
                      </p:cNvPicPr>
                      <p:nvPr/>
                    </p:nvPicPr>
                    <p:blipFill>
                      <a:blip r:embed="rId14"/>
                      <a:stretch>
                        <a:fillRect/>
                      </a:stretch>
                    </p:blipFill>
                    <p:spPr>
                      <a:xfrm>
                        <a:off x="2627784" y="141288"/>
                        <a:ext cx="6070600" cy="455613"/>
                      </a:xfrm>
                      <a:prstGeom prst="rect">
                        <a:avLst/>
                      </a:prstGeom>
                      <a:noFill/>
                      <a:ln w="9525">
                        <a:noFill/>
                      </a:ln>
                    </p:spPr>
                  </p:pic>
                </p:oleObj>
              </mc:Fallback>
            </mc:AlternateContent>
          </a:graphicData>
        </a:graphic>
      </p:graphicFrame>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标题 1"/>
          <p:cNvSpPr>
            <a:spLocks noGrp="1"/>
          </p:cNvSpPr>
          <p:nvPr>
            <p:ph type="title"/>
          </p:nvPr>
        </p:nvSpPr>
        <p:spPr/>
        <p:txBody>
          <a:bodyPr/>
          <a:lstStyle/>
          <a:p>
            <a:r>
              <a:rPr lang="zh-CN" altLang="en-US"/>
              <a:t>信号的频域分解</a:t>
            </a:r>
          </a:p>
        </p:txBody>
      </p:sp>
      <p:sp>
        <p:nvSpPr>
          <p:cNvPr id="4" name="灯片编号占位符 3"/>
          <p:cNvSpPr>
            <a:spLocks noGrp="1"/>
          </p:cNvSpPr>
          <p:nvPr>
            <p:ph type="sldNum" sz="quarter" idx="12"/>
          </p:nvPr>
        </p:nvSpPr>
        <p:spPr/>
        <p:txBody>
          <a:bodyPr/>
          <a:lstStyle/>
          <a:p>
            <a:pPr>
              <a:defRPr/>
            </a:pPr>
            <a:fld id="{075B5552-FF1E-4919-98FF-DD5E2B0FB09B}" type="slidenum">
              <a:rPr lang="zh-CN" altLang="en-US" smtClean="0"/>
              <a:t>33</a:t>
            </a:fld>
            <a:endParaRPr lang="zh-CN" altLang="en-US"/>
          </a:p>
        </p:txBody>
      </p:sp>
      <p:pic>
        <p:nvPicPr>
          <p:cNvPr id="5" name="内容占位符 4">
            <a:extLst>
              <a:ext uri="{FF2B5EF4-FFF2-40B4-BE49-F238E27FC236}">
                <a16:creationId xmlns:a16="http://schemas.microsoft.com/office/drawing/2014/main" id="{2EFFBA96-A981-4E02-B23A-6FFC616BA17C}"/>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rightnessContrast bright="61000" contrast="28000"/>
                    </a14:imgEffect>
                  </a14:imgLayer>
                </a14:imgProps>
              </a:ext>
            </a:extLst>
          </a:blip>
          <a:stretch>
            <a:fillRect/>
          </a:stretch>
        </p:blipFill>
        <p:spPr>
          <a:xfrm>
            <a:off x="1691680" y="4299422"/>
            <a:ext cx="5552039" cy="1944216"/>
          </a:xfrm>
          <a:prstGeom prst="rect">
            <a:avLst/>
          </a:prstGeom>
        </p:spPr>
      </p:pic>
      <p:pic>
        <p:nvPicPr>
          <p:cNvPr id="6" name="图片 5">
            <a:extLst>
              <a:ext uri="{FF2B5EF4-FFF2-40B4-BE49-F238E27FC236}">
                <a16:creationId xmlns:a16="http://schemas.microsoft.com/office/drawing/2014/main" id="{6ABCE687-685B-4E9C-B96B-2A4DF1D52DEA}"/>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53000" contrast="14000"/>
                    </a14:imgEffect>
                  </a14:imgLayer>
                </a14:imgProps>
              </a:ext>
            </a:extLst>
          </a:blip>
          <a:stretch>
            <a:fillRect/>
          </a:stretch>
        </p:blipFill>
        <p:spPr>
          <a:xfrm>
            <a:off x="1979712" y="2512423"/>
            <a:ext cx="4774190" cy="1789230"/>
          </a:xfrm>
          <a:prstGeom prst="rect">
            <a:avLst/>
          </a:prstGeom>
        </p:spPr>
      </p:pic>
      <p:pic>
        <p:nvPicPr>
          <p:cNvPr id="10" name="图片 9">
            <a:extLst>
              <a:ext uri="{FF2B5EF4-FFF2-40B4-BE49-F238E27FC236}">
                <a16:creationId xmlns:a16="http://schemas.microsoft.com/office/drawing/2014/main" id="{97554800-B82D-4592-83C8-10C57599D421}"/>
              </a:ext>
            </a:extLst>
          </p:cNvPr>
          <p:cNvPicPr>
            <a:picLocks noChangeAspect="1"/>
          </p:cNvPicPr>
          <p:nvPr/>
        </p:nvPicPr>
        <p:blipFill>
          <a:blip r:embed="rId7">
            <a:extLst/>
          </a:blip>
          <a:stretch>
            <a:fillRect/>
          </a:stretch>
        </p:blipFill>
        <p:spPr>
          <a:xfrm>
            <a:off x="4617683" y="476672"/>
            <a:ext cx="3527664" cy="1800200"/>
          </a:xfrm>
          <a:prstGeom prst="rect">
            <a:avLst/>
          </a:prstGeom>
          <a:effectLst>
            <a:reflection endPos="0" dist="50800" dir="5400000" sy="-100000" algn="bl" rotWithShape="0"/>
          </a:effectLst>
        </p:spPr>
      </p:pic>
    </p:spTree>
    <p:extLst>
      <p:ext uri="{BB962C8B-B14F-4D97-AF65-F5344CB8AC3E}">
        <p14:creationId xmlns:p14="http://schemas.microsoft.com/office/powerpoint/2010/main" val="3362355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376FEB-789F-40C7-A5B3-4E81D2830DF3}"/>
              </a:ext>
            </a:extLst>
          </p:cNvPr>
          <p:cNvSpPr>
            <a:spLocks noGrp="1"/>
          </p:cNvSpPr>
          <p:nvPr>
            <p:ph type="title"/>
          </p:nvPr>
        </p:nvSpPr>
        <p:spPr/>
        <p:txBody>
          <a:bodyPr/>
          <a:lstStyle/>
          <a:p>
            <a:r>
              <a:rPr lang="zh-CN" altLang="en-US" dirty="0"/>
              <a:t>进一步思考</a:t>
            </a:r>
          </a:p>
        </p:txBody>
      </p:sp>
      <p:sp>
        <p:nvSpPr>
          <p:cNvPr id="3" name="内容占位符 2">
            <a:extLst>
              <a:ext uri="{FF2B5EF4-FFF2-40B4-BE49-F238E27FC236}">
                <a16:creationId xmlns:a16="http://schemas.microsoft.com/office/drawing/2014/main" id="{BD5AD905-F89D-4743-B77C-19AB004E5C97}"/>
              </a:ext>
            </a:extLst>
          </p:cNvPr>
          <p:cNvSpPr>
            <a:spLocks noGrp="1"/>
          </p:cNvSpPr>
          <p:nvPr>
            <p:ph idx="1"/>
          </p:nvPr>
        </p:nvSpPr>
        <p:spPr/>
        <p:txBody>
          <a:bodyPr/>
          <a:lstStyle/>
          <a:p>
            <a:r>
              <a:rPr lang="zh-CN" altLang="en-US" dirty="0"/>
              <a:t>是否任意一个电磁信号都可以视为由多个频率的周期信号组成，哪怕一个单频率的矩形波信号也是如此？</a:t>
            </a:r>
          </a:p>
        </p:txBody>
      </p:sp>
      <p:sp>
        <p:nvSpPr>
          <p:cNvPr id="4" name="灯片编号占位符 3">
            <a:extLst>
              <a:ext uri="{FF2B5EF4-FFF2-40B4-BE49-F238E27FC236}">
                <a16:creationId xmlns:a16="http://schemas.microsoft.com/office/drawing/2014/main" id="{F5FD802E-1CB1-4A2C-A36A-C4652CD2CB1B}"/>
              </a:ext>
            </a:extLst>
          </p:cNvPr>
          <p:cNvSpPr>
            <a:spLocks noGrp="1"/>
          </p:cNvSpPr>
          <p:nvPr>
            <p:ph type="sldNum" sz="quarter" idx="12"/>
          </p:nvPr>
        </p:nvSpPr>
        <p:spPr/>
        <p:txBody>
          <a:bodyPr/>
          <a:lstStyle/>
          <a:p>
            <a:pPr>
              <a:defRPr/>
            </a:pPr>
            <a:fld id="{4DA29BB0-9EE8-468E-BD41-280243634C63}" type="slidenum">
              <a:rPr lang="zh-CN" altLang="en-US" smtClean="0"/>
              <a:t>34</a:t>
            </a:fld>
            <a:endParaRPr lang="zh-CN" altLang="en-US"/>
          </a:p>
        </p:txBody>
      </p:sp>
    </p:spTree>
    <p:extLst>
      <p:ext uri="{BB962C8B-B14F-4D97-AF65-F5344CB8AC3E}">
        <p14:creationId xmlns:p14="http://schemas.microsoft.com/office/powerpoint/2010/main" val="196849257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240A9B7-D8C9-4272-9001-E3E989C2800D}"/>
              </a:ext>
            </a:extLst>
          </p:cNvPr>
          <p:cNvSpPr>
            <a:spLocks noGrp="1"/>
          </p:cNvSpPr>
          <p:nvPr>
            <p:ph type="sldNum" sz="quarter" idx="12"/>
          </p:nvPr>
        </p:nvSpPr>
        <p:spPr/>
        <p:txBody>
          <a:bodyPr/>
          <a:lstStyle/>
          <a:p>
            <a:pPr>
              <a:defRPr/>
            </a:pPr>
            <a:fld id="{97B86963-1366-4E34-A584-E113F172D8A1}" type="slidenum">
              <a:rPr lang="zh-CN" altLang="en-US" smtClean="0"/>
              <a:t>35</a:t>
            </a:fld>
            <a:endParaRPr lang="zh-CN" altLang="en-US"/>
          </a:p>
        </p:txBody>
      </p:sp>
      <p:sp>
        <p:nvSpPr>
          <p:cNvPr id="3" name="标题 1">
            <a:extLst>
              <a:ext uri="{FF2B5EF4-FFF2-40B4-BE49-F238E27FC236}">
                <a16:creationId xmlns:a16="http://schemas.microsoft.com/office/drawing/2014/main" id="{4AE29BDE-A2CB-4EDF-9E12-4CBF07D82993}"/>
              </a:ext>
            </a:extLst>
          </p:cNvPr>
          <p:cNvSpPr txBox="1">
            <a:spLocks/>
          </p:cNvSpPr>
          <p:nvPr/>
        </p:nvSpPr>
        <p:spPr>
          <a:xfrm>
            <a:off x="254000" y="3068960"/>
            <a:ext cx="8693150" cy="1127720"/>
          </a:xfrm>
          <a:prstGeom prst="rect">
            <a:avLst/>
          </a:prstGeom>
        </p:spPr>
        <p:txBody>
          <a:bodyPr/>
          <a:lstStyle>
            <a:lvl1pPr algn="l" rtl="0" eaLnBrk="0" fontAlgn="base" hangingPunct="0">
              <a:spcBef>
                <a:spcPct val="0"/>
              </a:spcBef>
              <a:spcAft>
                <a:spcPct val="0"/>
              </a:spcAft>
              <a:defRPr sz="4400">
                <a:solidFill>
                  <a:srgbClr val="CC0099"/>
                </a:solidFill>
                <a:latin typeface="+mj-lt"/>
                <a:ea typeface="+mj-ea"/>
                <a:cs typeface="楷体_GB2312"/>
              </a:defRPr>
            </a:lvl1pPr>
            <a:lvl2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2pPr>
            <a:lvl3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3pPr>
            <a:lvl4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4pPr>
            <a:lvl5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5pPr>
            <a:lvl6pPr marL="4572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6pPr>
            <a:lvl7pPr marL="9144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7pPr>
            <a:lvl8pPr marL="13716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8pPr>
            <a:lvl9pPr marL="18288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9pPr>
          </a:lstStyle>
          <a:p>
            <a:pPr algn="ctr"/>
            <a:r>
              <a:rPr lang="zh-CN" altLang="en-US" kern="0" dirty="0"/>
              <a:t>傅里叶级数与傅里叶变换</a:t>
            </a:r>
          </a:p>
        </p:txBody>
      </p:sp>
    </p:spTree>
    <p:extLst>
      <p:ext uri="{BB962C8B-B14F-4D97-AF65-F5344CB8AC3E}">
        <p14:creationId xmlns:p14="http://schemas.microsoft.com/office/powerpoint/2010/main" val="229535175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txBox="1">
            <a:spLocks noGrp="1"/>
          </p:cNvSpPr>
          <p:nvPr/>
        </p:nvSpPr>
        <p:spPr bwMode="auto">
          <a:xfrm>
            <a:off x="7042150" y="6243638"/>
            <a:ext cx="1905000" cy="457200"/>
          </a:xfrm>
          <a:prstGeom prst="rect">
            <a:avLst/>
          </a:prstGeom>
          <a:noFill/>
          <a:ln>
            <a:miter lim="800000"/>
          </a:ln>
        </p:spPr>
        <p:txBody>
          <a:bodyPr anchor="b"/>
          <a:lstStyle/>
          <a:p>
            <a:pPr algn="r" fontAlgn="auto">
              <a:spcBef>
                <a:spcPts val="0"/>
              </a:spcBef>
              <a:spcAft>
                <a:spcPts val="0"/>
              </a:spcAft>
              <a:defRPr/>
            </a:pPr>
            <a:fld id="{D8FFC471-FF66-42DD-9B5E-D410175E0897}" type="slidenum">
              <a:rPr lang="zh-CN" altLang="en-US" sz="1400">
                <a:latin typeface="+mj-lt"/>
                <a:ea typeface="+mn-ea"/>
              </a:rPr>
              <a:t>36</a:t>
            </a:fld>
            <a:endParaRPr lang="zh-CN" altLang="en-US" sz="1400">
              <a:latin typeface="+mj-lt"/>
              <a:ea typeface="+mn-ea"/>
            </a:endParaRPr>
          </a:p>
        </p:txBody>
      </p:sp>
      <p:graphicFrame>
        <p:nvGraphicFramePr>
          <p:cNvPr id="71689" name="Object 9"/>
          <p:cNvGraphicFramePr>
            <a:graphicFrameLocks noChangeAspect="1"/>
          </p:cNvGraphicFramePr>
          <p:nvPr/>
        </p:nvGraphicFramePr>
        <p:xfrm>
          <a:off x="611188" y="620713"/>
          <a:ext cx="3200400" cy="5832475"/>
        </p:xfrm>
        <a:graphic>
          <a:graphicData uri="http://schemas.openxmlformats.org/presentationml/2006/ole">
            <mc:AlternateContent xmlns:mc="http://schemas.openxmlformats.org/markup-compatibility/2006">
              <mc:Choice xmlns:v="urn:schemas-microsoft-com:vml" Requires="v">
                <p:oleObj spid="_x0000_s6403" name="Image" r:id="rId3" imgW="6121400" imgH="11150600" progId="Photoshop.Image.13">
                  <p:embed/>
                </p:oleObj>
              </mc:Choice>
              <mc:Fallback>
                <p:oleObj name="Image" r:id="rId3" imgW="6121400" imgH="11150600" progId="Photoshop.Image.13">
                  <p:embed/>
                  <p:pic>
                    <p:nvPicPr>
                      <p:cNvPr id="0" name="图片 5120"/>
                      <p:cNvPicPr>
                        <a:picLocks noChangeAspect="1"/>
                      </p:cNvPicPr>
                      <p:nvPr/>
                    </p:nvPicPr>
                    <p:blipFill>
                      <a:blip r:embed="rId4"/>
                      <a:stretch>
                        <a:fillRect/>
                      </a:stretch>
                    </p:blipFill>
                    <p:spPr>
                      <a:xfrm>
                        <a:off x="611188" y="620713"/>
                        <a:ext cx="3200400" cy="5832475"/>
                      </a:xfrm>
                      <a:prstGeom prst="rect">
                        <a:avLst/>
                      </a:prstGeom>
                      <a:noFill/>
                      <a:ln w="9525">
                        <a:noFill/>
                      </a:ln>
                    </p:spPr>
                  </p:pic>
                </p:oleObj>
              </mc:Fallback>
            </mc:AlternateContent>
          </a:graphicData>
        </a:graphic>
      </p:graphicFrame>
      <p:pic>
        <p:nvPicPr>
          <p:cNvPr id="71690" name="Picture 10" descr="0 (1)"/>
          <p:cNvPicPr>
            <a:picLocks noChangeAspect="1" noChangeArrowheads="1" noCrop="1"/>
          </p:cNvPicPr>
          <p:nvPr/>
        </p:nvPicPr>
        <p:blipFill>
          <a:blip r:embed="rId5"/>
          <a:srcRect/>
          <a:stretch>
            <a:fillRect/>
          </a:stretch>
        </p:blipFill>
        <p:spPr bwMode="auto">
          <a:xfrm>
            <a:off x="4284663" y="3211513"/>
            <a:ext cx="3527425" cy="3527425"/>
          </a:xfrm>
          <a:prstGeom prst="rect">
            <a:avLst/>
          </a:prstGeom>
          <a:noFill/>
        </p:spPr>
      </p:pic>
      <p:pic>
        <p:nvPicPr>
          <p:cNvPr id="71691" name="Picture 11" descr="111)"/>
          <p:cNvPicPr>
            <a:picLocks noChangeAspect="1" noChangeArrowheads="1" noCrop="1"/>
          </p:cNvPicPr>
          <p:nvPr/>
        </p:nvPicPr>
        <p:blipFill>
          <a:blip r:embed="rId6"/>
          <a:srcRect/>
          <a:stretch>
            <a:fillRect/>
          </a:stretch>
        </p:blipFill>
        <p:spPr bwMode="auto">
          <a:xfrm>
            <a:off x="4430713" y="115888"/>
            <a:ext cx="3240087" cy="3240087"/>
          </a:xfrm>
          <a:prstGeom prst="rect">
            <a:avLst/>
          </a:prstGeom>
          <a:noFill/>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0825" y="483870"/>
            <a:ext cx="8704580" cy="5648960"/>
          </a:xfrm>
        </p:spPr>
        <p:txBody>
          <a:bodyPr/>
          <a:lstStyle/>
          <a:p>
            <a:pPr marL="342900" lvl="1" indent="-342900">
              <a:buClr>
                <a:schemeClr val="folHlink"/>
              </a:buClr>
              <a:buSzPct val="60000"/>
              <a:defRPr/>
            </a:pPr>
            <a:r>
              <a:rPr lang="zh-CN" altLang="en-US" dirty="0"/>
              <a:t>示例</a:t>
            </a:r>
            <a:r>
              <a:rPr lang="en-US" altLang="zh-CN" dirty="0"/>
              <a:t>:</a:t>
            </a:r>
            <a:r>
              <a:rPr lang="zh-CN" altLang="en-US" dirty="0"/>
              <a:t>方波信号的传输带宽讨论</a:t>
            </a:r>
          </a:p>
          <a:p>
            <a:pPr marL="342900" lvl="1" indent="-342900">
              <a:buClr>
                <a:schemeClr val="folHlink"/>
              </a:buClr>
              <a:buSzPct val="60000"/>
              <a:defRPr/>
            </a:pPr>
            <a:r>
              <a:rPr lang="zh-CN" altLang="en-US" dirty="0"/>
              <a:t>方波由哪些频率构成？</a:t>
            </a:r>
            <a:r>
              <a:rPr lang="zh-CN" altLang="en-US" sz="2400" dirty="0"/>
              <a:t>频率</a:t>
            </a:r>
            <a:r>
              <a:rPr lang="en-US" altLang="zh-CN" sz="2400" i="1" dirty="0"/>
              <a:t>f</a:t>
            </a:r>
            <a:r>
              <a:rPr lang="zh-CN" altLang="en-US" sz="2400" dirty="0"/>
              <a:t>、</a:t>
            </a:r>
            <a:r>
              <a:rPr lang="en-US" altLang="zh-CN" sz="2400" dirty="0"/>
              <a:t>3</a:t>
            </a:r>
            <a:r>
              <a:rPr lang="en-US" altLang="zh-CN" sz="2400" i="1" dirty="0"/>
              <a:t>f</a:t>
            </a:r>
            <a:r>
              <a:rPr lang="zh-CN" altLang="en-US" sz="2400" dirty="0"/>
              <a:t>、</a:t>
            </a:r>
            <a:r>
              <a:rPr lang="en-US" altLang="zh-CN" sz="2400" dirty="0"/>
              <a:t>5</a:t>
            </a:r>
            <a:r>
              <a:rPr lang="en-US" altLang="zh-CN" sz="2400" i="1" dirty="0"/>
              <a:t>f</a:t>
            </a:r>
            <a:r>
              <a:rPr lang="zh-CN" altLang="en-US" sz="2400" dirty="0"/>
              <a:t>的正弦信号相加</a:t>
            </a:r>
            <a:endParaRPr lang="en-US" altLang="zh-CN" sz="2400" dirty="0"/>
          </a:p>
          <a:p>
            <a:pPr lvl="1">
              <a:defRPr/>
            </a:pPr>
            <a:endParaRPr lang="en-US" altLang="zh-CN" sz="2400" dirty="0"/>
          </a:p>
          <a:p>
            <a:pPr lvl="1">
              <a:defRPr/>
            </a:pPr>
            <a:endParaRPr lang="en-US" altLang="zh-CN" sz="2400" dirty="0"/>
          </a:p>
          <a:p>
            <a:pPr lvl="1">
              <a:defRPr/>
            </a:pPr>
            <a:endParaRPr lang="en-US" altLang="zh-CN" sz="2400" dirty="0"/>
          </a:p>
          <a:p>
            <a:pPr lvl="1">
              <a:defRPr/>
            </a:pPr>
            <a:endParaRPr lang="en-US" altLang="zh-CN" sz="2400" dirty="0"/>
          </a:p>
          <a:p>
            <a:pPr lvl="1">
              <a:defRPr/>
            </a:pPr>
            <a:endParaRPr lang="en-US" altLang="zh-CN" sz="2400" dirty="0"/>
          </a:p>
          <a:p>
            <a:pPr lvl="1">
              <a:defRPr/>
            </a:pPr>
            <a:r>
              <a:rPr lang="zh-CN" altLang="en-US" sz="2400" dirty="0"/>
              <a:t>频率</a:t>
            </a:r>
            <a:r>
              <a:rPr lang="en-US" altLang="zh-CN" sz="2400" i="1" dirty="0"/>
              <a:t>f</a:t>
            </a:r>
            <a:r>
              <a:rPr lang="zh-CN" altLang="en-US" sz="2400" dirty="0"/>
              <a:t>、</a:t>
            </a:r>
            <a:r>
              <a:rPr lang="en-US" altLang="zh-CN" sz="2400" dirty="0"/>
              <a:t>3</a:t>
            </a:r>
            <a:r>
              <a:rPr lang="en-US" altLang="zh-CN" sz="2400" i="1" dirty="0"/>
              <a:t>f </a:t>
            </a:r>
            <a:r>
              <a:rPr lang="zh-CN" altLang="en-US" sz="2400" dirty="0"/>
              <a:t>、</a:t>
            </a:r>
            <a:r>
              <a:rPr lang="en-US" altLang="zh-CN" sz="2400" dirty="0"/>
              <a:t>5</a:t>
            </a:r>
            <a:r>
              <a:rPr lang="en-US" altLang="zh-CN" sz="2400" i="1" dirty="0"/>
              <a:t>f </a:t>
            </a:r>
            <a:r>
              <a:rPr lang="zh-CN" altLang="en-US" sz="2400" dirty="0"/>
              <a:t>、</a:t>
            </a:r>
            <a:r>
              <a:rPr lang="en-US" altLang="zh-CN" sz="2400" dirty="0"/>
              <a:t>7</a:t>
            </a:r>
            <a:r>
              <a:rPr lang="en-US" altLang="zh-CN" sz="2400" i="1" dirty="0"/>
              <a:t>f</a:t>
            </a:r>
            <a:r>
              <a:rPr lang="zh-CN" altLang="en-US" sz="2400" dirty="0"/>
              <a:t>的正弦信号相加</a:t>
            </a:r>
            <a:br>
              <a:rPr lang="en-US" altLang="zh-CN" sz="2400" dirty="0"/>
            </a:br>
            <a:br>
              <a:rPr lang="en-US" altLang="zh-CN" sz="2400" dirty="0"/>
            </a:br>
            <a:br>
              <a:rPr lang="en-US" altLang="zh-CN" sz="2400" dirty="0"/>
            </a:br>
            <a:br>
              <a:rPr lang="en-US" altLang="zh-CN" sz="2400" dirty="0"/>
            </a:br>
            <a:br>
              <a:rPr lang="en-US" altLang="zh-CN" sz="2400" dirty="0"/>
            </a:br>
            <a:br>
              <a:rPr lang="en-US" altLang="zh-CN" sz="2400" dirty="0"/>
            </a:br>
            <a:br>
              <a:rPr lang="en-US" altLang="zh-CN" sz="2400" dirty="0"/>
            </a:br>
            <a:endParaRPr lang="zh-CN" altLang="en-US" sz="2400" dirty="0"/>
          </a:p>
        </p:txBody>
      </p:sp>
      <p:sp>
        <p:nvSpPr>
          <p:cNvPr id="4" name="灯片编号占位符 3"/>
          <p:cNvSpPr>
            <a:spLocks noGrp="1"/>
          </p:cNvSpPr>
          <p:nvPr>
            <p:ph type="sldNum" sz="quarter" idx="12"/>
          </p:nvPr>
        </p:nvSpPr>
        <p:spPr/>
        <p:txBody>
          <a:bodyPr/>
          <a:lstStyle/>
          <a:p>
            <a:pPr>
              <a:defRPr/>
            </a:pPr>
            <a:fld id="{A1F46453-DD45-441A-9A69-6AA6DF6479DE}" type="slidenum">
              <a:rPr lang="zh-CN" altLang="en-US" smtClean="0"/>
              <a:t>37</a:t>
            </a:fld>
            <a:endParaRPr lang="zh-CN" altLang="en-US"/>
          </a:p>
        </p:txBody>
      </p:sp>
      <p:pic>
        <p:nvPicPr>
          <p:cNvPr id="5126" name="Picture 3"/>
          <p:cNvPicPr>
            <a:picLocks noChangeAspect="1" noChangeArrowheads="1"/>
          </p:cNvPicPr>
          <p:nvPr/>
        </p:nvPicPr>
        <p:blipFill>
          <a:blip r:embed="rId3"/>
          <a:srcRect/>
          <a:stretch>
            <a:fillRect/>
          </a:stretch>
        </p:blipFill>
        <p:spPr bwMode="auto">
          <a:xfrm>
            <a:off x="755650" y="1556703"/>
            <a:ext cx="4535488" cy="1739900"/>
          </a:xfrm>
          <a:prstGeom prst="rect">
            <a:avLst/>
          </a:prstGeom>
          <a:noFill/>
          <a:ln w="9525">
            <a:noFill/>
            <a:miter lim="800000"/>
            <a:headEnd/>
            <a:tailEnd/>
          </a:ln>
        </p:spPr>
      </p:pic>
      <p:graphicFrame>
        <p:nvGraphicFramePr>
          <p:cNvPr id="5122" name="Object 4"/>
          <p:cNvGraphicFramePr>
            <a:graphicFrameLocks noChangeAspect="1"/>
          </p:cNvGraphicFramePr>
          <p:nvPr/>
        </p:nvGraphicFramePr>
        <p:xfrm>
          <a:off x="755650" y="3356928"/>
          <a:ext cx="6192838" cy="366712"/>
        </p:xfrm>
        <a:graphic>
          <a:graphicData uri="http://schemas.openxmlformats.org/presentationml/2006/ole">
            <mc:AlternateContent xmlns:mc="http://schemas.openxmlformats.org/markup-compatibility/2006">
              <mc:Choice xmlns:v="urn:schemas-microsoft-com:vml" Requires="v">
                <p:oleObj spid="_x0000_s7685" name="Equation" r:id="rId4" imgW="77419200" imgH="4572000" progId="Equation.DSMT4">
                  <p:embed/>
                </p:oleObj>
              </mc:Choice>
              <mc:Fallback>
                <p:oleObj name="Equation" r:id="rId4" imgW="77419200" imgH="4572000" progId="Equation.DSMT4">
                  <p:embed/>
                  <p:pic>
                    <p:nvPicPr>
                      <p:cNvPr id="0" name="Object 4"/>
                      <p:cNvPicPr>
                        <a:picLocks noChangeAspect="1"/>
                      </p:cNvPicPr>
                      <p:nvPr/>
                    </p:nvPicPr>
                    <p:blipFill>
                      <a:blip r:embed="rId5"/>
                      <a:stretch>
                        <a:fillRect/>
                      </a:stretch>
                    </p:blipFill>
                    <p:spPr>
                      <a:xfrm>
                        <a:off x="755650" y="3356928"/>
                        <a:ext cx="6192838" cy="366712"/>
                      </a:xfrm>
                      <a:prstGeom prst="rect">
                        <a:avLst/>
                      </a:prstGeom>
                      <a:noFill/>
                      <a:ln w="9525">
                        <a:noFill/>
                      </a:ln>
                    </p:spPr>
                  </p:pic>
                </p:oleObj>
              </mc:Fallback>
            </mc:AlternateContent>
          </a:graphicData>
        </a:graphic>
      </p:graphicFrame>
      <p:pic>
        <p:nvPicPr>
          <p:cNvPr id="5127" name="Picture 5"/>
          <p:cNvPicPr>
            <a:picLocks noChangeAspect="1" noChangeArrowheads="1"/>
          </p:cNvPicPr>
          <p:nvPr/>
        </p:nvPicPr>
        <p:blipFill>
          <a:blip r:embed="rId6"/>
          <a:srcRect/>
          <a:stretch>
            <a:fillRect/>
          </a:stretch>
        </p:blipFill>
        <p:spPr bwMode="auto">
          <a:xfrm>
            <a:off x="827088" y="4161790"/>
            <a:ext cx="4752975" cy="1787525"/>
          </a:xfrm>
          <a:prstGeom prst="rect">
            <a:avLst/>
          </a:prstGeom>
          <a:noFill/>
          <a:ln w="9525">
            <a:noFill/>
            <a:miter lim="800000"/>
            <a:headEnd/>
            <a:tailEnd/>
          </a:ln>
        </p:spPr>
      </p:pic>
      <p:graphicFrame>
        <p:nvGraphicFramePr>
          <p:cNvPr id="5123" name="Object 6"/>
          <p:cNvGraphicFramePr>
            <a:graphicFrameLocks noChangeAspect="1"/>
          </p:cNvGraphicFramePr>
          <p:nvPr/>
        </p:nvGraphicFramePr>
        <p:xfrm>
          <a:off x="250825" y="5950585"/>
          <a:ext cx="8751888" cy="382588"/>
        </p:xfrm>
        <a:graphic>
          <a:graphicData uri="http://schemas.openxmlformats.org/presentationml/2006/ole">
            <mc:AlternateContent xmlns:mc="http://schemas.openxmlformats.org/markup-compatibility/2006">
              <mc:Choice xmlns:v="urn:schemas-microsoft-com:vml" Requires="v">
                <p:oleObj spid="_x0000_s7686" name="Equation" r:id="rId7" imgW="104546400" imgH="4572000" progId="Equation.DSMT4">
                  <p:embed/>
                </p:oleObj>
              </mc:Choice>
              <mc:Fallback>
                <p:oleObj name="Equation" r:id="rId7" imgW="104546400" imgH="4572000" progId="Equation.DSMT4">
                  <p:embed/>
                  <p:pic>
                    <p:nvPicPr>
                      <p:cNvPr id="0" name="Object 6"/>
                      <p:cNvPicPr>
                        <a:picLocks noChangeAspect="1"/>
                      </p:cNvPicPr>
                      <p:nvPr/>
                    </p:nvPicPr>
                    <p:blipFill>
                      <a:blip r:embed="rId8"/>
                      <a:stretch>
                        <a:fillRect/>
                      </a:stretch>
                    </p:blipFill>
                    <p:spPr>
                      <a:xfrm>
                        <a:off x="250825" y="5950585"/>
                        <a:ext cx="8751888" cy="382588"/>
                      </a:xfrm>
                      <a:prstGeom prst="rect">
                        <a:avLst/>
                      </a:prstGeom>
                      <a:noFill/>
                      <a:ln w="9525">
                        <a:noFill/>
                      </a:ln>
                    </p:spPr>
                  </p:pic>
                </p:oleObj>
              </mc:Fallback>
            </mc:AlternateContent>
          </a:graphicData>
        </a:graphic>
      </p:graphicFrame>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内容占位符 2"/>
          <p:cNvSpPr>
            <a:spLocks noGrp="1"/>
          </p:cNvSpPr>
          <p:nvPr>
            <p:ph idx="1"/>
          </p:nvPr>
        </p:nvSpPr>
        <p:spPr>
          <a:xfrm>
            <a:off x="250825" y="692150"/>
            <a:ext cx="8704263" cy="5440363"/>
          </a:xfrm>
        </p:spPr>
        <p:txBody>
          <a:bodyPr/>
          <a:lstStyle/>
          <a:p>
            <a:r>
              <a:rPr lang="zh-CN" altLang="en-US" sz="2800"/>
              <a:t>将所有</a:t>
            </a:r>
            <a:r>
              <a:rPr lang="en-US" altLang="zh-CN" sz="2800" i="1"/>
              <a:t>f </a:t>
            </a:r>
            <a:r>
              <a:rPr lang="zh-CN" altLang="en-US" sz="2800"/>
              <a:t>的奇数倍正弦信号叠加，可得到方波信号</a:t>
            </a:r>
            <a:endParaRPr lang="en-US" altLang="zh-CN" sz="2800"/>
          </a:p>
          <a:p>
            <a:endParaRPr lang="en-US" altLang="zh-CN" sz="2800"/>
          </a:p>
          <a:p>
            <a:endParaRPr lang="en-US" altLang="zh-CN" sz="2800"/>
          </a:p>
          <a:p>
            <a:pPr marL="342900" lvl="1" indent="-342900">
              <a:buClr>
                <a:schemeClr val="folHlink"/>
              </a:buClr>
              <a:buSzPct val="60000"/>
            </a:pPr>
            <a:r>
              <a:rPr lang="zh-CN" altLang="en-US"/>
              <a:t>怎样传输一个方波信号？</a:t>
            </a:r>
            <a:endParaRPr lang="en-US" altLang="zh-CN"/>
          </a:p>
          <a:p>
            <a:pPr marL="342900" lvl="1" indent="-342900">
              <a:buClr>
                <a:schemeClr val="folHlink"/>
              </a:buClr>
              <a:buSzPct val="60000"/>
            </a:pPr>
            <a:r>
              <a:rPr lang="zh-CN" altLang="en-US"/>
              <a:t>方案</a:t>
            </a:r>
            <a:r>
              <a:rPr lang="en-US" altLang="zh-CN"/>
              <a:t>1</a:t>
            </a:r>
            <a:r>
              <a:rPr lang="zh-CN" altLang="en-US"/>
              <a:t>，考虑频率</a:t>
            </a:r>
            <a:r>
              <a:rPr lang="en-US" altLang="zh-CN" i="1"/>
              <a:t>f</a:t>
            </a:r>
            <a:r>
              <a:rPr lang="zh-CN" altLang="en-US"/>
              <a:t>、</a:t>
            </a:r>
            <a:r>
              <a:rPr lang="en-US" altLang="zh-CN"/>
              <a:t>3</a:t>
            </a:r>
            <a:r>
              <a:rPr lang="en-US" altLang="zh-CN" i="1"/>
              <a:t>f</a:t>
            </a:r>
            <a:r>
              <a:rPr lang="zh-CN" altLang="en-US"/>
              <a:t>、</a:t>
            </a:r>
            <a:r>
              <a:rPr lang="en-US" altLang="zh-CN"/>
              <a:t>5</a:t>
            </a:r>
            <a:r>
              <a:rPr lang="en-US" altLang="zh-CN" i="1"/>
              <a:t>f</a:t>
            </a:r>
            <a:r>
              <a:rPr lang="zh-CN" altLang="en-US"/>
              <a:t>的正弦信号叠加所得信号，如果</a:t>
            </a:r>
            <a:r>
              <a:rPr lang="en-US" altLang="zh-CN" i="1"/>
              <a:t>f</a:t>
            </a:r>
            <a:r>
              <a:rPr lang="en-US" altLang="zh-CN"/>
              <a:t>=1MHz</a:t>
            </a:r>
            <a:r>
              <a:rPr lang="zh-CN" altLang="en-US"/>
              <a:t>，带宽为</a:t>
            </a:r>
            <a:r>
              <a:rPr lang="en-US" altLang="zh-CN"/>
              <a:t>4MHz</a:t>
            </a:r>
            <a:r>
              <a:rPr lang="zh-CN" altLang="en-US"/>
              <a:t>。如果用此信号近似为方波，则一个</a:t>
            </a:r>
            <a:r>
              <a:rPr lang="en-US" altLang="zh-CN"/>
              <a:t>bit</a:t>
            </a:r>
            <a:r>
              <a:rPr lang="zh-CN" altLang="en-US"/>
              <a:t>占用时间</a:t>
            </a:r>
            <a:r>
              <a:rPr lang="en-US" altLang="zh-CN"/>
              <a:t>1/2</a:t>
            </a:r>
            <a:r>
              <a:rPr lang="en-US" altLang="zh-CN" i="1"/>
              <a:t>f</a:t>
            </a:r>
            <a:r>
              <a:rPr lang="zh-CN" altLang="en-US"/>
              <a:t>，传输速率为</a:t>
            </a:r>
            <a:r>
              <a:rPr lang="en-US" altLang="zh-CN"/>
              <a:t>2</a:t>
            </a:r>
            <a:r>
              <a:rPr lang="en-US" altLang="zh-CN" i="1"/>
              <a:t>f</a:t>
            </a:r>
            <a:r>
              <a:rPr lang="en-US" altLang="zh-CN"/>
              <a:t>=2Mbps</a:t>
            </a:r>
            <a:r>
              <a:rPr lang="zh-CN" altLang="en-US"/>
              <a:t>。</a:t>
            </a:r>
            <a:endParaRPr lang="en-US" altLang="zh-CN"/>
          </a:p>
          <a:p>
            <a:pPr marL="342900" lvl="1" indent="-342900">
              <a:buClr>
                <a:schemeClr val="folHlink"/>
              </a:buClr>
              <a:buSzPct val="60000"/>
            </a:pPr>
            <a:r>
              <a:rPr lang="zh-CN" altLang="en-US"/>
              <a:t>方案</a:t>
            </a:r>
            <a:r>
              <a:rPr lang="en-US" altLang="zh-CN"/>
              <a:t>2</a:t>
            </a:r>
            <a:r>
              <a:rPr lang="zh-CN" altLang="en-US"/>
              <a:t>，考虑同样的信号，但是</a:t>
            </a:r>
            <a:r>
              <a:rPr lang="en-US" altLang="zh-CN" i="1"/>
              <a:t>f</a:t>
            </a:r>
            <a:r>
              <a:rPr lang="en-US" altLang="zh-CN"/>
              <a:t>=2MHz</a:t>
            </a:r>
            <a:r>
              <a:rPr lang="zh-CN" altLang="en-US"/>
              <a:t>，则带宽为</a:t>
            </a:r>
            <a:r>
              <a:rPr lang="en-US" altLang="zh-CN"/>
              <a:t>8MHz</a:t>
            </a:r>
            <a:r>
              <a:rPr lang="zh-CN" altLang="en-US"/>
              <a:t>。此时一个</a:t>
            </a:r>
            <a:r>
              <a:rPr lang="en-US" altLang="zh-CN"/>
              <a:t>bit</a:t>
            </a:r>
            <a:r>
              <a:rPr lang="zh-CN" altLang="en-US"/>
              <a:t>占用时间</a:t>
            </a:r>
            <a:r>
              <a:rPr lang="en-US" altLang="zh-CN"/>
              <a:t>1/2</a:t>
            </a:r>
            <a:r>
              <a:rPr lang="en-US" altLang="zh-CN" i="1"/>
              <a:t>f</a:t>
            </a:r>
            <a:r>
              <a:rPr lang="zh-CN" altLang="en-US"/>
              <a:t>，传输速率为</a:t>
            </a:r>
            <a:r>
              <a:rPr lang="en-US" altLang="zh-CN"/>
              <a:t>4Mbps</a:t>
            </a:r>
            <a:r>
              <a:rPr lang="zh-CN" altLang="en-US"/>
              <a:t>。</a:t>
            </a:r>
            <a:endParaRPr lang="en-US" altLang="zh-CN"/>
          </a:p>
        </p:txBody>
      </p:sp>
      <p:sp>
        <p:nvSpPr>
          <p:cNvPr id="4" name="灯片编号占位符 3"/>
          <p:cNvSpPr>
            <a:spLocks noGrp="1"/>
          </p:cNvSpPr>
          <p:nvPr>
            <p:ph type="sldNum" sz="quarter" idx="12"/>
          </p:nvPr>
        </p:nvSpPr>
        <p:spPr/>
        <p:txBody>
          <a:bodyPr/>
          <a:lstStyle/>
          <a:p>
            <a:pPr>
              <a:defRPr/>
            </a:pPr>
            <a:fld id="{CF35C405-1632-490F-8956-120AD2BCE33C}" type="slidenum">
              <a:rPr lang="zh-CN" altLang="en-US" smtClean="0"/>
              <a:t>38</a:t>
            </a:fld>
            <a:endParaRPr lang="zh-CN" altLang="en-US"/>
          </a:p>
        </p:txBody>
      </p:sp>
      <p:graphicFrame>
        <p:nvGraphicFramePr>
          <p:cNvPr id="6146" name="Object 2"/>
          <p:cNvGraphicFramePr>
            <a:graphicFrameLocks noChangeAspect="1"/>
          </p:cNvGraphicFramePr>
          <p:nvPr/>
        </p:nvGraphicFramePr>
        <p:xfrm>
          <a:off x="684213" y="1196975"/>
          <a:ext cx="4319587" cy="1058863"/>
        </p:xfrm>
        <a:graphic>
          <a:graphicData uri="http://schemas.openxmlformats.org/presentationml/2006/ole">
            <mc:AlternateContent xmlns:mc="http://schemas.openxmlformats.org/markup-compatibility/2006">
              <mc:Choice xmlns:v="urn:schemas-microsoft-com:vml" Requires="v">
                <p:oleObj spid="_x0000_s8451" name="Equation" r:id="rId3" imgW="38709600" imgH="9448800" progId="Equation.DSMT4">
                  <p:embed/>
                </p:oleObj>
              </mc:Choice>
              <mc:Fallback>
                <p:oleObj name="Equation" r:id="rId3" imgW="38709600" imgH="9448800" progId="Equation.DSMT4">
                  <p:embed/>
                  <p:pic>
                    <p:nvPicPr>
                      <p:cNvPr id="0" name="Object 2"/>
                      <p:cNvPicPr>
                        <a:picLocks noChangeAspect="1"/>
                      </p:cNvPicPr>
                      <p:nvPr/>
                    </p:nvPicPr>
                    <p:blipFill>
                      <a:blip r:embed="rId4"/>
                      <a:stretch>
                        <a:fillRect/>
                      </a:stretch>
                    </p:blipFill>
                    <p:spPr>
                      <a:xfrm>
                        <a:off x="684213" y="1196975"/>
                        <a:ext cx="4319587" cy="1058863"/>
                      </a:xfrm>
                      <a:prstGeom prst="rect">
                        <a:avLst/>
                      </a:prstGeom>
                      <a:noFill/>
                      <a:ln w="9525">
                        <a:noFill/>
                      </a:ln>
                    </p:spPr>
                  </p:pic>
                </p:oleObj>
              </mc:Fallback>
            </mc:AlternateContent>
          </a:graphicData>
        </a:graphic>
      </p:graphicFrame>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2"/>
          <p:cNvSpPr>
            <a:spLocks noGrp="1"/>
          </p:cNvSpPr>
          <p:nvPr>
            <p:ph idx="1"/>
          </p:nvPr>
        </p:nvSpPr>
        <p:spPr>
          <a:xfrm>
            <a:off x="250825" y="692150"/>
            <a:ext cx="8704263" cy="5440363"/>
          </a:xfrm>
        </p:spPr>
        <p:txBody>
          <a:bodyPr/>
          <a:lstStyle/>
          <a:p>
            <a:pPr marL="342900" lvl="1" indent="-342900">
              <a:buClr>
                <a:schemeClr val="folHlink"/>
              </a:buClr>
              <a:buSzPct val="60000"/>
              <a:defRPr/>
            </a:pPr>
            <a:r>
              <a:rPr lang="zh-CN" altLang="en-US" dirty="0"/>
              <a:t>方案</a:t>
            </a:r>
            <a:r>
              <a:rPr lang="en-US" altLang="zh-CN" dirty="0"/>
              <a:t>3</a:t>
            </a:r>
            <a:r>
              <a:rPr lang="zh-CN" altLang="en-US" dirty="0"/>
              <a:t>，考虑频率</a:t>
            </a:r>
            <a:r>
              <a:rPr lang="en-US" altLang="zh-CN" i="1" dirty="0"/>
              <a:t>f</a:t>
            </a:r>
            <a:r>
              <a:rPr lang="zh-CN" altLang="en-US" dirty="0"/>
              <a:t>、</a:t>
            </a:r>
            <a:r>
              <a:rPr lang="en-US" altLang="zh-CN" dirty="0"/>
              <a:t>3</a:t>
            </a:r>
            <a:r>
              <a:rPr lang="en-US" altLang="zh-CN" i="1" dirty="0"/>
              <a:t>f</a:t>
            </a:r>
            <a:r>
              <a:rPr lang="zh-CN" altLang="en-US" dirty="0"/>
              <a:t>的正弦信号叠加所得信号</a:t>
            </a:r>
            <a:r>
              <a:rPr lang="zh-CN" altLang="en-US" sz="2400" dirty="0"/>
              <a:t>，</a:t>
            </a:r>
            <a:r>
              <a:rPr lang="en-US" altLang="zh-CN" i="1" dirty="0"/>
              <a:t> f</a:t>
            </a:r>
            <a:r>
              <a:rPr lang="en-US" altLang="zh-CN" dirty="0"/>
              <a:t>=2MHz</a:t>
            </a:r>
            <a:r>
              <a:rPr lang="zh-CN" altLang="en-US" dirty="0"/>
              <a:t>，带宽为</a:t>
            </a:r>
            <a:r>
              <a:rPr lang="en-US" altLang="zh-CN" dirty="0"/>
              <a:t>4MHz</a:t>
            </a:r>
            <a:r>
              <a:rPr lang="zh-CN" altLang="en-US" dirty="0"/>
              <a:t>。此时码速率为</a:t>
            </a:r>
            <a:r>
              <a:rPr lang="en-US" altLang="zh-CN" dirty="0"/>
              <a:t>4Mbps</a:t>
            </a:r>
            <a:r>
              <a:rPr lang="zh-CN" altLang="en-US" dirty="0"/>
              <a:t>。但是较之例</a:t>
            </a:r>
            <a:r>
              <a:rPr lang="en-US" altLang="zh-CN" dirty="0"/>
              <a:t>1</a:t>
            </a:r>
            <a:r>
              <a:rPr lang="zh-CN" altLang="en-US" dirty="0"/>
              <a:t>，信号更加失真，接收端识别信号的难度变大。</a:t>
            </a:r>
            <a:endParaRPr lang="en-US" altLang="zh-CN" dirty="0"/>
          </a:p>
          <a:p>
            <a:pPr lvl="1">
              <a:defRPr/>
            </a:pPr>
            <a:r>
              <a:rPr lang="zh-CN" altLang="en-US" dirty="0"/>
              <a:t>检错、重传或者纠错将使用更多带宽</a:t>
            </a:r>
            <a:endParaRPr lang="en-US" altLang="zh-CN" dirty="0"/>
          </a:p>
          <a:p>
            <a:pPr>
              <a:defRPr/>
            </a:pPr>
            <a:r>
              <a:rPr lang="zh-CN" altLang="en-US" dirty="0">
                <a:cs typeface="+mn-cs"/>
              </a:rPr>
              <a:t>结论：</a:t>
            </a:r>
            <a:endParaRPr lang="en-US" altLang="zh-CN" dirty="0">
              <a:cs typeface="+mn-cs"/>
            </a:endParaRPr>
          </a:p>
          <a:p>
            <a:pPr lvl="1">
              <a:defRPr/>
            </a:pPr>
            <a:r>
              <a:rPr lang="zh-CN" altLang="en-US" dirty="0"/>
              <a:t>数字信号方波包含无穷带宽</a:t>
            </a:r>
            <a:endParaRPr lang="en-US" altLang="zh-CN" dirty="0"/>
          </a:p>
          <a:p>
            <a:pPr lvl="1">
              <a:defRPr/>
            </a:pPr>
            <a:r>
              <a:rPr lang="zh-CN" altLang="en-US" dirty="0"/>
              <a:t>信号传输系统通常仅具有有限的带宽</a:t>
            </a:r>
            <a:endParaRPr lang="en-US" altLang="zh-CN" dirty="0"/>
          </a:p>
          <a:p>
            <a:pPr lvl="1">
              <a:defRPr/>
            </a:pPr>
            <a:r>
              <a:rPr lang="zh-CN" altLang="en-US" dirty="0"/>
              <a:t>对任何传输介质，占用的带宽越大，成本越高</a:t>
            </a:r>
            <a:endParaRPr lang="en-US" altLang="zh-CN" dirty="0"/>
          </a:p>
          <a:p>
            <a:pPr lvl="1">
              <a:defRPr/>
            </a:pPr>
            <a:r>
              <a:rPr lang="zh-CN" altLang="en-US" dirty="0"/>
              <a:t>在有限的带宽内传输信号，会造成信号一定程度的失真（</a:t>
            </a:r>
            <a:r>
              <a:rPr lang="en-US" altLang="zh-CN" dirty="0"/>
              <a:t>distortion</a:t>
            </a:r>
            <a:r>
              <a:rPr lang="zh-CN" altLang="en-US" dirty="0"/>
              <a:t>）</a:t>
            </a:r>
          </a:p>
        </p:txBody>
      </p:sp>
      <p:sp>
        <p:nvSpPr>
          <p:cNvPr id="4" name="灯片编号占位符 3"/>
          <p:cNvSpPr>
            <a:spLocks noGrp="1"/>
          </p:cNvSpPr>
          <p:nvPr>
            <p:ph type="sldNum" sz="quarter" idx="12"/>
          </p:nvPr>
        </p:nvSpPr>
        <p:spPr/>
        <p:txBody>
          <a:bodyPr/>
          <a:lstStyle/>
          <a:p>
            <a:pPr>
              <a:defRPr/>
            </a:pPr>
            <a:fld id="{D362299E-749A-497F-9516-A49CE1367DBF}" type="slidenum">
              <a:rPr lang="zh-CN" altLang="en-US" smtClean="0"/>
              <a:t>39</a:t>
            </a:fld>
            <a:endParaRPr lang="zh-CN" altLang="en-US"/>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p:cNvSpPr>
          <p:nvPr>
            <p:ph type="title"/>
          </p:nvPr>
        </p:nvSpPr>
        <p:spPr>
          <a:xfrm>
            <a:off x="250825" y="214630"/>
            <a:ext cx="8693150" cy="984250"/>
          </a:xfrm>
        </p:spPr>
        <p:txBody>
          <a:bodyPr/>
          <a:lstStyle/>
          <a:p>
            <a:pPr eaLnBrk="1" hangingPunct="1"/>
            <a:r>
              <a:rPr lang="zh-CN" altLang="en-US" sz="3200"/>
              <a:t>本章内容</a:t>
            </a:r>
          </a:p>
        </p:txBody>
      </p:sp>
      <p:sp>
        <p:nvSpPr>
          <p:cNvPr id="19458" name="内容占位符 2"/>
          <p:cNvSpPr>
            <a:spLocks noGrp="1"/>
          </p:cNvSpPr>
          <p:nvPr>
            <p:ph idx="1"/>
          </p:nvPr>
        </p:nvSpPr>
        <p:spPr>
          <a:xfrm>
            <a:off x="250825" y="1198880"/>
            <a:ext cx="8704263" cy="5254456"/>
          </a:xfrm>
        </p:spPr>
        <p:txBody>
          <a:bodyPr/>
          <a:lstStyle/>
          <a:p>
            <a:pPr eaLnBrk="1" hangingPunct="1"/>
            <a:r>
              <a:rPr lang="zh-CN" altLang="en-US" sz="3200" dirty="0">
                <a:ea typeface="宋体" panose="02010600030101010101" pitchFamily="2" charset="-122"/>
                <a:sym typeface="+mn-ea"/>
              </a:rPr>
              <a:t>通信信号基础</a:t>
            </a:r>
          </a:p>
          <a:p>
            <a:pPr lvl="1" eaLnBrk="1" hangingPunct="1"/>
            <a:r>
              <a:rPr lang="zh-CN" altLang="en-US" sz="3200" dirty="0">
                <a:ea typeface="宋体" panose="02010600030101010101" pitchFamily="2" charset="-122"/>
              </a:rPr>
              <a:t>信号概念与参量</a:t>
            </a:r>
            <a:endParaRPr lang="en-US" altLang="zh-CN" sz="3200" dirty="0">
              <a:ea typeface="宋体" panose="02010600030101010101" pitchFamily="2" charset="-122"/>
            </a:endParaRPr>
          </a:p>
          <a:p>
            <a:pPr lvl="1" eaLnBrk="1" hangingPunct="1"/>
            <a:r>
              <a:rPr lang="zh-CN" altLang="en-US" sz="3200" dirty="0">
                <a:ea typeface="宋体" panose="02010600030101010101" pitchFamily="2" charset="-122"/>
              </a:rPr>
              <a:t>语音信号与电磁信号</a:t>
            </a:r>
            <a:endParaRPr lang="en-US" altLang="zh-CN" sz="3200" dirty="0">
              <a:ea typeface="宋体" panose="02010600030101010101" pitchFamily="2" charset="-122"/>
            </a:endParaRPr>
          </a:p>
          <a:p>
            <a:pPr lvl="1" eaLnBrk="1" hangingPunct="1"/>
            <a:r>
              <a:rPr lang="zh-CN" altLang="en-US" sz="3200" dirty="0">
                <a:ea typeface="宋体" panose="02010600030101010101" pitchFamily="2" charset="-122"/>
              </a:rPr>
              <a:t>信号频谱分析</a:t>
            </a:r>
          </a:p>
          <a:p>
            <a:pPr lvl="1" eaLnBrk="1" hangingPunct="1"/>
            <a:r>
              <a:rPr lang="zh-CN" altLang="en-US" sz="3200" dirty="0">
                <a:ea typeface="宋体" panose="02010600030101010101" pitchFamily="2" charset="-122"/>
              </a:rPr>
              <a:t>模拟与数字信号表示</a:t>
            </a:r>
          </a:p>
          <a:p>
            <a:pPr lvl="1" eaLnBrk="1" hangingPunct="1"/>
            <a:r>
              <a:rPr lang="zh-CN" altLang="en-US" sz="3200" dirty="0">
                <a:ea typeface="宋体" panose="02010600030101010101" pitchFamily="2" charset="-122"/>
              </a:rPr>
              <a:t>信号带宽与数据速率</a:t>
            </a:r>
            <a:endParaRPr lang="en-US" altLang="zh-CN" sz="3200" dirty="0">
              <a:ea typeface="宋体" panose="02010600030101010101" pitchFamily="2" charset="-122"/>
            </a:endParaRPr>
          </a:p>
          <a:p>
            <a:pPr lvl="1" eaLnBrk="1" hangingPunct="1"/>
            <a:r>
              <a:rPr lang="zh-CN" altLang="en-US" sz="3200" dirty="0">
                <a:ea typeface="宋体" panose="02010600030101010101" pitchFamily="2" charset="-122"/>
              </a:rPr>
              <a:t>信道容量与香农定律</a:t>
            </a:r>
          </a:p>
          <a:p>
            <a:pPr lvl="1" eaLnBrk="1" hangingPunct="1"/>
            <a:r>
              <a:rPr lang="zh-CN" altLang="en-US" sz="3200" dirty="0">
                <a:ea typeface="宋体" panose="02010600030101010101" pitchFamily="2" charset="-122"/>
              </a:rPr>
              <a:t>传输介质</a:t>
            </a:r>
          </a:p>
          <a:p>
            <a:pPr lvl="1" hangingPunct="1"/>
            <a:r>
              <a:rPr lang="zh-CN" altLang="en-US" sz="3200" dirty="0">
                <a:ea typeface="宋体" panose="02010600030101010101" pitchFamily="2" charset="-122"/>
              </a:rPr>
              <a:t>信号频段划分及特性</a:t>
            </a:r>
          </a:p>
        </p:txBody>
      </p:sp>
      <p:sp>
        <p:nvSpPr>
          <p:cNvPr id="5" name="灯片编号占位符 4"/>
          <p:cNvSpPr>
            <a:spLocks noGrp="1"/>
          </p:cNvSpPr>
          <p:nvPr>
            <p:ph type="sldNum" sz="quarter" idx="12"/>
          </p:nvPr>
        </p:nvSpPr>
        <p:spPr/>
        <p:txBody>
          <a:bodyPr/>
          <a:lstStyle/>
          <a:p>
            <a:pPr>
              <a:defRPr/>
            </a:pPr>
            <a:fld id="{3FF46735-B62F-443B-A37E-F05C60118CA4}" type="slidenum">
              <a:rPr lang="zh-CN" altLang="en-US"/>
              <a:t>4</a:t>
            </a:fld>
            <a:endParaRPr lang="zh-CN" altLang="en-US" dirty="0"/>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p:cNvSpPr>
          <p:nvPr>
            <p:ph type="title"/>
          </p:nvPr>
        </p:nvSpPr>
        <p:spPr>
          <a:xfrm>
            <a:off x="250825" y="214630"/>
            <a:ext cx="8693150" cy="984250"/>
          </a:xfrm>
        </p:spPr>
        <p:txBody>
          <a:bodyPr/>
          <a:lstStyle/>
          <a:p>
            <a:pPr eaLnBrk="1" hangingPunct="1"/>
            <a:r>
              <a:rPr lang="zh-CN" altLang="en-US" sz="3200"/>
              <a:t>本章内容</a:t>
            </a:r>
          </a:p>
        </p:txBody>
      </p:sp>
      <p:sp>
        <p:nvSpPr>
          <p:cNvPr id="19458" name="内容占位符 2"/>
          <p:cNvSpPr>
            <a:spLocks noGrp="1"/>
          </p:cNvSpPr>
          <p:nvPr>
            <p:ph idx="1"/>
          </p:nvPr>
        </p:nvSpPr>
        <p:spPr>
          <a:xfrm>
            <a:off x="250825" y="1198880"/>
            <a:ext cx="8704263" cy="5254456"/>
          </a:xfrm>
        </p:spPr>
        <p:txBody>
          <a:bodyPr/>
          <a:lstStyle/>
          <a:p>
            <a:pPr eaLnBrk="1" hangingPunct="1"/>
            <a:r>
              <a:rPr lang="zh-CN" altLang="en-US" sz="3200" dirty="0">
                <a:ea typeface="宋体" panose="02010600030101010101" pitchFamily="2" charset="-122"/>
                <a:sym typeface="+mn-ea"/>
              </a:rPr>
              <a:t>通信信号基础</a:t>
            </a:r>
          </a:p>
          <a:p>
            <a:pPr lvl="1" eaLnBrk="1" hangingPunct="1"/>
            <a:r>
              <a:rPr lang="zh-CN" altLang="en-US" sz="3200" dirty="0">
                <a:solidFill>
                  <a:schemeClr val="bg1">
                    <a:lumMod val="65000"/>
                  </a:schemeClr>
                </a:solidFill>
                <a:ea typeface="宋体" panose="02010600030101010101" pitchFamily="2" charset="-122"/>
              </a:rPr>
              <a:t>信号概念与参量</a:t>
            </a:r>
            <a:endParaRPr lang="en-US" altLang="zh-CN" sz="3200" dirty="0">
              <a:solidFill>
                <a:schemeClr val="bg1">
                  <a:lumMod val="65000"/>
                </a:schemeClr>
              </a:solidFill>
              <a:ea typeface="宋体" panose="02010600030101010101" pitchFamily="2" charset="-122"/>
            </a:endParaRPr>
          </a:p>
          <a:p>
            <a:pPr lvl="1" eaLnBrk="1" hangingPunct="1"/>
            <a:r>
              <a:rPr lang="zh-CN" altLang="en-US" sz="3200" dirty="0">
                <a:solidFill>
                  <a:schemeClr val="bg1">
                    <a:lumMod val="65000"/>
                  </a:schemeClr>
                </a:solidFill>
                <a:ea typeface="宋体" panose="02010600030101010101" pitchFamily="2" charset="-122"/>
              </a:rPr>
              <a:t>语音信号与电磁信号</a:t>
            </a:r>
            <a:endParaRPr lang="en-US" altLang="zh-CN" sz="3200" dirty="0">
              <a:solidFill>
                <a:schemeClr val="bg1">
                  <a:lumMod val="65000"/>
                </a:schemeClr>
              </a:solidFill>
              <a:ea typeface="宋体" panose="02010600030101010101" pitchFamily="2" charset="-122"/>
            </a:endParaRPr>
          </a:p>
          <a:p>
            <a:pPr lvl="1" eaLnBrk="1" hangingPunct="1"/>
            <a:r>
              <a:rPr lang="zh-CN" altLang="en-US" sz="3200" dirty="0">
                <a:solidFill>
                  <a:schemeClr val="bg1">
                    <a:lumMod val="65000"/>
                  </a:schemeClr>
                </a:solidFill>
                <a:ea typeface="宋体" panose="02010600030101010101" pitchFamily="2" charset="-122"/>
              </a:rPr>
              <a:t>信号频谱分析</a:t>
            </a:r>
          </a:p>
          <a:p>
            <a:pPr lvl="1" eaLnBrk="1" hangingPunct="1"/>
            <a:r>
              <a:rPr lang="zh-CN" altLang="en-US" sz="3200" dirty="0">
                <a:ea typeface="宋体" panose="02010600030101010101" pitchFamily="2" charset="-122"/>
              </a:rPr>
              <a:t>模拟与数字信号表示</a:t>
            </a:r>
          </a:p>
          <a:p>
            <a:pPr lvl="1" eaLnBrk="1" hangingPunct="1"/>
            <a:r>
              <a:rPr lang="zh-CN" altLang="en-US" sz="3200" dirty="0">
                <a:ea typeface="宋体" panose="02010600030101010101" pitchFamily="2" charset="-122"/>
              </a:rPr>
              <a:t>信号带宽与数据速率</a:t>
            </a:r>
            <a:endParaRPr lang="en-US" altLang="zh-CN" sz="3200" dirty="0">
              <a:ea typeface="宋体" panose="02010600030101010101" pitchFamily="2" charset="-122"/>
            </a:endParaRPr>
          </a:p>
          <a:p>
            <a:pPr lvl="1" eaLnBrk="1" hangingPunct="1"/>
            <a:r>
              <a:rPr lang="zh-CN" altLang="en-US" sz="3200" dirty="0">
                <a:ea typeface="宋体" panose="02010600030101010101" pitchFamily="2" charset="-122"/>
              </a:rPr>
              <a:t>信道容量与香农定律</a:t>
            </a:r>
          </a:p>
          <a:p>
            <a:pPr lvl="1" eaLnBrk="1" hangingPunct="1"/>
            <a:r>
              <a:rPr lang="zh-CN" altLang="en-US" sz="3200" dirty="0">
                <a:ea typeface="宋体" panose="02010600030101010101" pitchFamily="2" charset="-122"/>
              </a:rPr>
              <a:t>传输介质</a:t>
            </a:r>
          </a:p>
          <a:p>
            <a:pPr lvl="1" hangingPunct="1"/>
            <a:r>
              <a:rPr lang="zh-CN" altLang="en-US" sz="3200" dirty="0">
                <a:ea typeface="宋体" panose="02010600030101010101" pitchFamily="2" charset="-122"/>
              </a:rPr>
              <a:t>信号频段划分及特性</a:t>
            </a:r>
          </a:p>
        </p:txBody>
      </p:sp>
      <p:sp>
        <p:nvSpPr>
          <p:cNvPr id="5" name="灯片编号占位符 4"/>
          <p:cNvSpPr>
            <a:spLocks noGrp="1"/>
          </p:cNvSpPr>
          <p:nvPr>
            <p:ph type="sldNum" sz="quarter" idx="12"/>
          </p:nvPr>
        </p:nvSpPr>
        <p:spPr/>
        <p:txBody>
          <a:bodyPr/>
          <a:lstStyle/>
          <a:p>
            <a:pPr>
              <a:defRPr/>
            </a:pPr>
            <a:fld id="{3FF46735-B62F-443B-A37E-F05C60118CA4}" type="slidenum">
              <a:rPr lang="zh-CN" altLang="en-US"/>
              <a:t>40</a:t>
            </a:fld>
            <a:endParaRPr lang="zh-CN" altLang="en-US" dirty="0"/>
          </a:p>
        </p:txBody>
      </p:sp>
    </p:spTree>
    <p:extLst>
      <p:ext uri="{BB962C8B-B14F-4D97-AF65-F5344CB8AC3E}">
        <p14:creationId xmlns:p14="http://schemas.microsoft.com/office/powerpoint/2010/main" val="216525800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p:cNvSpPr>
            <a:spLocks noGrp="1"/>
          </p:cNvSpPr>
          <p:nvPr>
            <p:ph type="title"/>
          </p:nvPr>
        </p:nvSpPr>
        <p:spPr/>
        <p:txBody>
          <a:bodyPr/>
          <a:lstStyle/>
          <a:p>
            <a:r>
              <a:rPr lang="zh-CN" altLang="en-US"/>
              <a:t>模拟和数字数据传输</a:t>
            </a:r>
          </a:p>
        </p:txBody>
      </p:sp>
      <p:sp>
        <p:nvSpPr>
          <p:cNvPr id="31746" name="内容占位符 2"/>
          <p:cNvSpPr>
            <a:spLocks noGrp="1"/>
          </p:cNvSpPr>
          <p:nvPr>
            <p:ph idx="1"/>
          </p:nvPr>
        </p:nvSpPr>
        <p:spPr/>
        <p:txBody>
          <a:bodyPr/>
          <a:lstStyle/>
          <a:p>
            <a:r>
              <a:rPr lang="zh-CN" altLang="en-US"/>
              <a:t>一些概念</a:t>
            </a:r>
            <a:endParaRPr lang="en-US" altLang="zh-CN"/>
          </a:p>
          <a:p>
            <a:pPr lvl="1"/>
            <a:r>
              <a:rPr lang="zh-CN" altLang="en-US"/>
              <a:t>数据：信息的载体</a:t>
            </a:r>
            <a:endParaRPr lang="en-US" altLang="zh-CN"/>
          </a:p>
          <a:p>
            <a:pPr lvl="1"/>
            <a:r>
              <a:rPr lang="zh-CN" altLang="en-US"/>
              <a:t>信号：数据的电磁表示</a:t>
            </a:r>
            <a:endParaRPr lang="en-US" altLang="zh-CN"/>
          </a:p>
          <a:p>
            <a:pPr lvl="1"/>
            <a:r>
              <a:rPr lang="zh-CN" altLang="en-US"/>
              <a:t>传输：通过传送信号进行数据通信的行为</a:t>
            </a:r>
          </a:p>
        </p:txBody>
      </p:sp>
      <p:sp>
        <p:nvSpPr>
          <p:cNvPr id="4" name="灯片编号占位符 3"/>
          <p:cNvSpPr>
            <a:spLocks noGrp="1"/>
          </p:cNvSpPr>
          <p:nvPr>
            <p:ph type="sldNum" sz="quarter" idx="12"/>
          </p:nvPr>
        </p:nvSpPr>
        <p:spPr/>
        <p:txBody>
          <a:bodyPr/>
          <a:lstStyle/>
          <a:p>
            <a:pPr>
              <a:defRPr/>
            </a:pPr>
            <a:fld id="{36062365-4086-4F74-AE5F-BBE0FF61475C}" type="slidenum">
              <a:rPr lang="zh-CN" altLang="en-US" smtClean="0"/>
              <a:t>41</a:t>
            </a:fld>
            <a:endParaRPr lang="zh-CN" altLang="en-US"/>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标题 1"/>
          <p:cNvSpPr>
            <a:spLocks noGrp="1"/>
          </p:cNvSpPr>
          <p:nvPr>
            <p:ph type="title"/>
          </p:nvPr>
        </p:nvSpPr>
        <p:spPr/>
        <p:txBody>
          <a:bodyPr/>
          <a:lstStyle/>
          <a:p>
            <a:r>
              <a:rPr lang="zh-CN" altLang="en-US"/>
              <a:t>模拟和数字数据传输</a:t>
            </a:r>
          </a:p>
        </p:txBody>
      </p:sp>
      <p:sp>
        <p:nvSpPr>
          <p:cNvPr id="7172" name="内容占位符 2"/>
          <p:cNvSpPr>
            <a:spLocks noGrp="1"/>
          </p:cNvSpPr>
          <p:nvPr>
            <p:ph idx="1"/>
          </p:nvPr>
        </p:nvSpPr>
        <p:spPr/>
        <p:txBody>
          <a:bodyPr/>
          <a:lstStyle/>
          <a:p>
            <a:r>
              <a:rPr lang="zh-CN" altLang="en-US" sz="2800"/>
              <a:t>典型的模拟数据：语音、图像</a:t>
            </a:r>
            <a:endParaRPr lang="en-US" altLang="zh-CN" sz="2800"/>
          </a:p>
          <a:p>
            <a:r>
              <a:rPr lang="zh-CN" altLang="en-US" sz="2800"/>
              <a:t>典型的数字数据：文本</a:t>
            </a:r>
            <a:endParaRPr lang="en-US" altLang="zh-CN" sz="2800"/>
          </a:p>
          <a:p>
            <a:endParaRPr lang="en-US" altLang="zh-CN" sz="2800"/>
          </a:p>
          <a:p>
            <a:endParaRPr lang="en-US" altLang="zh-CN" sz="2800"/>
          </a:p>
        </p:txBody>
      </p:sp>
      <p:sp>
        <p:nvSpPr>
          <p:cNvPr id="4" name="灯片编号占位符 3"/>
          <p:cNvSpPr>
            <a:spLocks noGrp="1"/>
          </p:cNvSpPr>
          <p:nvPr>
            <p:ph type="sldNum" sz="quarter" idx="12"/>
          </p:nvPr>
        </p:nvSpPr>
        <p:spPr/>
        <p:txBody>
          <a:bodyPr/>
          <a:lstStyle/>
          <a:p>
            <a:pPr>
              <a:defRPr/>
            </a:pPr>
            <a:fld id="{B383E7ED-7ADE-4F0E-B092-8AA7A6DFD48A}" type="slidenum">
              <a:rPr lang="zh-CN" altLang="en-US" smtClean="0"/>
              <a:t>42</a:t>
            </a:fld>
            <a:endParaRPr lang="zh-CN" altLang="en-US"/>
          </a:p>
        </p:txBody>
      </p:sp>
      <p:pic>
        <p:nvPicPr>
          <p:cNvPr id="7174" name="Picture 2"/>
          <p:cNvPicPr>
            <a:picLocks noChangeAspect="1" noChangeArrowheads="1"/>
          </p:cNvPicPr>
          <p:nvPr/>
        </p:nvPicPr>
        <p:blipFill>
          <a:blip r:embed="rId3"/>
          <a:srcRect/>
          <a:stretch>
            <a:fillRect/>
          </a:stretch>
        </p:blipFill>
        <p:spPr bwMode="auto">
          <a:xfrm>
            <a:off x="467544" y="2802891"/>
            <a:ext cx="7200900" cy="4076700"/>
          </a:xfrm>
          <a:prstGeom prst="rect">
            <a:avLst/>
          </a:prstGeom>
          <a:noFill/>
          <a:ln w="9525">
            <a:noFill/>
            <a:miter lim="800000"/>
            <a:headEnd/>
            <a:tailEnd/>
          </a:ln>
        </p:spPr>
      </p:pic>
      <p:sp>
        <p:nvSpPr>
          <p:cNvPr id="7175" name="TextBox 5"/>
          <p:cNvSpPr txBox="1">
            <a:spLocks noChangeArrowheads="1"/>
          </p:cNvSpPr>
          <p:nvPr/>
        </p:nvSpPr>
        <p:spPr bwMode="auto">
          <a:xfrm>
            <a:off x="6084888" y="2349818"/>
            <a:ext cx="2735262" cy="1200150"/>
          </a:xfrm>
          <a:prstGeom prst="rect">
            <a:avLst/>
          </a:prstGeom>
          <a:noFill/>
          <a:ln w="9525">
            <a:noFill/>
            <a:miter lim="800000"/>
          </a:ln>
        </p:spPr>
        <p:txBody>
          <a:bodyPr>
            <a:spAutoFit/>
          </a:bodyPr>
          <a:lstStyle/>
          <a:p>
            <a:r>
              <a:rPr lang="zh-CN" altLang="en-US"/>
              <a:t>语音：</a:t>
            </a:r>
            <a:r>
              <a:rPr lang="en-US" altLang="zh-CN"/>
              <a:t>100Hz~7KHz</a:t>
            </a:r>
          </a:p>
          <a:p>
            <a:r>
              <a:rPr lang="en-US" altLang="zh-CN"/>
              <a:t>25dB</a:t>
            </a:r>
            <a:r>
              <a:rPr lang="zh-CN" altLang="en-US"/>
              <a:t>：最大的声音是最小声音能量的</a:t>
            </a:r>
            <a:r>
              <a:rPr lang="en-US" altLang="zh-CN"/>
              <a:t>300</a:t>
            </a:r>
            <a:r>
              <a:rPr lang="zh-CN" altLang="en-US"/>
              <a:t>倍（</a:t>
            </a:r>
            <a:r>
              <a:rPr lang="en-US" altLang="zh-CN"/>
              <a:t>25dB</a:t>
            </a:r>
            <a:r>
              <a:rPr lang="zh-CN" altLang="en-US"/>
              <a:t>）</a:t>
            </a:r>
            <a:endParaRPr lang="en-US" altLang="zh-CN"/>
          </a:p>
        </p:txBody>
      </p:sp>
      <p:graphicFrame>
        <p:nvGraphicFramePr>
          <p:cNvPr id="7170" name="Object 7"/>
          <p:cNvGraphicFramePr>
            <a:graphicFrameLocks noChangeAspect="1"/>
          </p:cNvGraphicFramePr>
          <p:nvPr/>
        </p:nvGraphicFramePr>
        <p:xfrm>
          <a:off x="6102350" y="1845310"/>
          <a:ext cx="2530475" cy="527050"/>
        </p:xfrm>
        <a:graphic>
          <a:graphicData uri="http://schemas.openxmlformats.org/presentationml/2006/ole">
            <mc:AlternateContent xmlns:mc="http://schemas.openxmlformats.org/markup-compatibility/2006">
              <mc:Choice xmlns:v="urn:schemas-microsoft-com:vml" Requires="v">
                <p:oleObj spid="_x0000_s9475" name="Equation" r:id="rId4" imgW="21945600" imgH="4572000" progId="Equation.DSMT4">
                  <p:embed/>
                </p:oleObj>
              </mc:Choice>
              <mc:Fallback>
                <p:oleObj name="Equation" r:id="rId4" imgW="21945600" imgH="4572000" progId="Equation.DSMT4">
                  <p:embed/>
                  <p:pic>
                    <p:nvPicPr>
                      <p:cNvPr id="0" name="Object 7"/>
                      <p:cNvPicPr>
                        <a:picLocks noChangeAspect="1"/>
                      </p:cNvPicPr>
                      <p:nvPr/>
                    </p:nvPicPr>
                    <p:blipFill>
                      <a:blip r:embed="rId5"/>
                      <a:stretch>
                        <a:fillRect/>
                      </a:stretch>
                    </p:blipFill>
                    <p:spPr>
                      <a:xfrm>
                        <a:off x="6102350" y="1845310"/>
                        <a:ext cx="2530475" cy="527050"/>
                      </a:xfrm>
                      <a:prstGeom prst="rect">
                        <a:avLst/>
                      </a:prstGeom>
                      <a:noFill/>
                      <a:ln w="9525">
                        <a:noFill/>
                      </a:ln>
                    </p:spPr>
                  </p:pic>
                </p:oleObj>
              </mc:Fallback>
            </mc:AlternateContent>
          </a:graphicData>
        </a:graphic>
      </p:graphicFrame>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p:cNvSpPr>
            <a:spLocks noGrp="1"/>
          </p:cNvSpPr>
          <p:nvPr>
            <p:ph type="title"/>
          </p:nvPr>
        </p:nvSpPr>
        <p:spPr/>
        <p:txBody>
          <a:bodyPr/>
          <a:lstStyle/>
          <a:p>
            <a:r>
              <a:rPr lang="zh-CN" altLang="en-US"/>
              <a:t>模拟和数字数据信号</a:t>
            </a:r>
          </a:p>
        </p:txBody>
      </p:sp>
      <p:sp>
        <p:nvSpPr>
          <p:cNvPr id="34818" name="内容占位符 2"/>
          <p:cNvSpPr>
            <a:spLocks noGrp="1"/>
          </p:cNvSpPr>
          <p:nvPr>
            <p:ph idx="1"/>
          </p:nvPr>
        </p:nvSpPr>
        <p:spPr/>
        <p:txBody>
          <a:bodyPr/>
          <a:lstStyle/>
          <a:p>
            <a:r>
              <a:rPr lang="zh-CN" altLang="en-US" sz="2800"/>
              <a:t>模拟信号：连续变化的电磁波；可在一系列介质中传输，但是不同频率的信号传输特性不同。</a:t>
            </a:r>
            <a:endParaRPr lang="en-US" altLang="zh-CN" sz="2800"/>
          </a:p>
          <a:p>
            <a:r>
              <a:rPr lang="zh-CN" altLang="en-US" sz="2800"/>
              <a:t>典型介质</a:t>
            </a:r>
            <a:endParaRPr lang="en-US" altLang="zh-CN" sz="2800"/>
          </a:p>
          <a:p>
            <a:pPr lvl="1"/>
            <a:r>
              <a:rPr lang="zh-CN" altLang="en-US" sz="2400"/>
              <a:t>双绞线、同轴电缆</a:t>
            </a:r>
            <a:endParaRPr lang="en-US" altLang="zh-CN" sz="2400"/>
          </a:p>
          <a:p>
            <a:pPr lvl="1"/>
            <a:r>
              <a:rPr lang="zh-CN" altLang="en-US" sz="2400"/>
              <a:t>光纤</a:t>
            </a:r>
            <a:endParaRPr lang="en-US" altLang="zh-CN" sz="2400"/>
          </a:p>
          <a:p>
            <a:pPr lvl="1"/>
            <a:r>
              <a:rPr lang="zh-CN" altLang="en-US" sz="2400"/>
              <a:t>大气层、太空</a:t>
            </a:r>
            <a:endParaRPr lang="en-US" altLang="zh-CN" sz="2400"/>
          </a:p>
          <a:p>
            <a:endParaRPr lang="zh-CN" altLang="en-US"/>
          </a:p>
        </p:txBody>
      </p:sp>
      <p:sp>
        <p:nvSpPr>
          <p:cNvPr id="4" name="灯片编号占位符 3"/>
          <p:cNvSpPr>
            <a:spLocks noGrp="1"/>
          </p:cNvSpPr>
          <p:nvPr>
            <p:ph type="sldNum" sz="quarter" idx="12"/>
          </p:nvPr>
        </p:nvSpPr>
        <p:spPr/>
        <p:txBody>
          <a:bodyPr/>
          <a:lstStyle/>
          <a:p>
            <a:pPr>
              <a:defRPr/>
            </a:pPr>
            <a:fld id="{52B9E89A-9BF5-49B7-A78E-D5571D6688DB}" type="slidenum">
              <a:rPr lang="zh-CN" altLang="en-US" smtClean="0"/>
              <a:t>43</a:t>
            </a:fld>
            <a:endParaRPr lang="zh-CN" altLang="en-US"/>
          </a:p>
        </p:txBody>
      </p:sp>
      <p:pic>
        <p:nvPicPr>
          <p:cNvPr id="34820" name="图片 8" descr="000768369.jpg"/>
          <p:cNvPicPr>
            <a:picLocks noChangeAspect="1"/>
          </p:cNvPicPr>
          <p:nvPr/>
        </p:nvPicPr>
        <p:blipFill>
          <a:blip r:embed="rId2"/>
          <a:srcRect/>
          <a:stretch>
            <a:fillRect/>
          </a:stretch>
        </p:blipFill>
        <p:spPr bwMode="auto">
          <a:xfrm>
            <a:off x="1835150" y="4724400"/>
            <a:ext cx="2305050" cy="1728788"/>
          </a:xfrm>
          <a:prstGeom prst="rect">
            <a:avLst/>
          </a:prstGeom>
          <a:noFill/>
          <a:ln w="9525">
            <a:noFill/>
            <a:miter lim="800000"/>
            <a:headEnd/>
            <a:tailEnd/>
          </a:ln>
        </p:spPr>
      </p:pic>
      <p:pic>
        <p:nvPicPr>
          <p:cNvPr id="34821" name="Picture 18" descr="http://www.o-digital.com/uploads/2207/2211-2/Cable_RG6_UL_CSA_VDE_TJ0702_807.jpg"/>
          <p:cNvPicPr>
            <a:picLocks noChangeAspect="1" noChangeArrowheads="1"/>
          </p:cNvPicPr>
          <p:nvPr/>
        </p:nvPicPr>
        <p:blipFill>
          <a:blip r:embed="rId3"/>
          <a:srcRect/>
          <a:stretch>
            <a:fillRect/>
          </a:stretch>
        </p:blipFill>
        <p:spPr bwMode="auto">
          <a:xfrm>
            <a:off x="5508625" y="4437063"/>
            <a:ext cx="2205038" cy="2205037"/>
          </a:xfrm>
          <a:prstGeom prst="rect">
            <a:avLst/>
          </a:prstGeom>
          <a:noFill/>
          <a:ln w="9525">
            <a:noFill/>
            <a:miter lim="800000"/>
            <a:headEnd/>
            <a:tailEnd/>
          </a:ln>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16737"/>
          <p:cNvSpPr>
            <a:spLocks noGrp="1"/>
          </p:cNvSpPr>
          <p:nvPr>
            <p:ph type="title"/>
          </p:nvPr>
        </p:nvSpPr>
        <p:spPr>
          <a:xfrm>
            <a:off x="250825" y="214630"/>
            <a:ext cx="8693150" cy="986155"/>
          </a:xfrm>
        </p:spPr>
        <p:txBody>
          <a:bodyPr lIns="92075" tIns="46038" rIns="92075" bIns="46038" anchor="b"/>
          <a:lstStyle/>
          <a:p>
            <a:r>
              <a:rPr lang="en-US" altLang="zh-CN" dirty="0"/>
              <a:t>2.1.2 </a:t>
            </a:r>
            <a:r>
              <a:rPr lang="zh-CN" altLang="en-US" dirty="0"/>
              <a:t>模拟通信</a:t>
            </a:r>
            <a:endParaRPr lang="zh-CN" altLang="en-US"/>
          </a:p>
        </p:txBody>
      </p:sp>
      <p:grpSp>
        <p:nvGrpSpPr>
          <p:cNvPr id="116768" name="组合 116767"/>
          <p:cNvGrpSpPr/>
          <p:nvPr/>
        </p:nvGrpSpPr>
        <p:grpSpPr>
          <a:xfrm>
            <a:off x="381000" y="2209800"/>
            <a:ext cx="8504238" cy="1665288"/>
            <a:chOff x="185" y="2036"/>
            <a:chExt cx="5357" cy="1049"/>
          </a:xfrm>
        </p:grpSpPr>
        <p:sp>
          <p:nvSpPr>
            <p:cNvPr id="116740" name="矩形 116739"/>
            <p:cNvSpPr/>
            <p:nvPr/>
          </p:nvSpPr>
          <p:spPr>
            <a:xfrm>
              <a:off x="185" y="2044"/>
              <a:ext cx="701" cy="356"/>
            </a:xfrm>
            <a:prstGeom prst="rect">
              <a:avLst/>
            </a:prstGeom>
            <a:solidFill>
              <a:srgbClr val="FFFFFF"/>
            </a:solidFill>
            <a:ln w="23813" cap="flat" cmpd="sng">
              <a:solidFill>
                <a:srgbClr val="000000"/>
              </a:solidFill>
              <a:prstDash val="solid"/>
              <a:miter/>
              <a:headEnd type="none" w="med" len="med"/>
              <a:tailEnd type="none" w="med" len="med"/>
            </a:ln>
          </p:spPr>
          <p:txBody>
            <a:bodyPr/>
            <a:lstStyle/>
            <a:p>
              <a:endParaRPr lang="zh-CN" altLang="en-US"/>
            </a:p>
          </p:txBody>
        </p:sp>
        <p:sp>
          <p:nvSpPr>
            <p:cNvPr id="116741" name="矩形 116740"/>
            <p:cNvSpPr/>
            <p:nvPr/>
          </p:nvSpPr>
          <p:spPr>
            <a:xfrm>
              <a:off x="360" y="2129"/>
              <a:ext cx="352" cy="211"/>
            </a:xfrm>
            <a:prstGeom prst="rect">
              <a:avLst/>
            </a:prstGeom>
            <a:noFill/>
            <a:ln w="9525">
              <a:noFill/>
            </a:ln>
          </p:spPr>
          <p:txBody>
            <a:bodyPr wrap="none" lIns="0" tIns="0" rIns="0" bIns="0">
              <a:spAutoFit/>
            </a:bodyPr>
            <a:lstStyle/>
            <a:p>
              <a:pPr lvl="0" eaLnBrk="0" hangingPunct="0"/>
              <a:r>
                <a:rPr lang="zh-CN" altLang="en-US" sz="2200" dirty="0">
                  <a:solidFill>
                    <a:srgbClr val="000000"/>
                  </a:solidFill>
                  <a:latin typeface="宋体" panose="02010600030101010101" pitchFamily="2" charset="-122"/>
                  <a:ea typeface="宋体" panose="02010600030101010101" pitchFamily="2" charset="-122"/>
                </a:rPr>
                <a:t>信源</a:t>
              </a:r>
              <a:endParaRPr lang="zh-CN" altLang="en-US" sz="3200" dirty="0">
                <a:latin typeface="Arial" panose="020B0604020202020204" pitchFamily="34" charset="0"/>
                <a:ea typeface="宋体" panose="02010600030101010101" pitchFamily="2" charset="-122"/>
              </a:endParaRPr>
            </a:p>
          </p:txBody>
        </p:sp>
        <p:sp>
          <p:nvSpPr>
            <p:cNvPr id="116742" name="矩形 116741"/>
            <p:cNvSpPr/>
            <p:nvPr/>
          </p:nvSpPr>
          <p:spPr>
            <a:xfrm>
              <a:off x="1359" y="2055"/>
              <a:ext cx="701" cy="376"/>
            </a:xfrm>
            <a:prstGeom prst="rect">
              <a:avLst/>
            </a:prstGeom>
            <a:solidFill>
              <a:srgbClr val="FFFFFF"/>
            </a:solidFill>
            <a:ln w="23813" cap="flat" cmpd="sng">
              <a:solidFill>
                <a:srgbClr val="000000"/>
              </a:solidFill>
              <a:prstDash val="solid"/>
              <a:miter/>
              <a:headEnd type="none" w="med" len="med"/>
              <a:tailEnd type="none" w="med" len="med"/>
            </a:ln>
          </p:spPr>
          <p:txBody>
            <a:bodyPr/>
            <a:lstStyle/>
            <a:p>
              <a:endParaRPr lang="zh-CN" altLang="en-US"/>
            </a:p>
          </p:txBody>
        </p:sp>
        <p:sp>
          <p:nvSpPr>
            <p:cNvPr id="116743" name="矩形 116742"/>
            <p:cNvSpPr/>
            <p:nvPr/>
          </p:nvSpPr>
          <p:spPr>
            <a:xfrm>
              <a:off x="1444" y="2141"/>
              <a:ext cx="528" cy="211"/>
            </a:xfrm>
            <a:prstGeom prst="rect">
              <a:avLst/>
            </a:prstGeom>
            <a:noFill/>
            <a:ln w="9525">
              <a:noFill/>
            </a:ln>
          </p:spPr>
          <p:txBody>
            <a:bodyPr wrap="none" lIns="0" tIns="0" rIns="0" bIns="0">
              <a:spAutoFit/>
            </a:bodyPr>
            <a:lstStyle/>
            <a:p>
              <a:pPr lvl="0" eaLnBrk="0" hangingPunct="0"/>
              <a:r>
                <a:rPr lang="zh-CN" altLang="en-US" sz="2200" dirty="0">
                  <a:solidFill>
                    <a:srgbClr val="000000"/>
                  </a:solidFill>
                  <a:latin typeface="宋体" panose="02010600030101010101" pitchFamily="2" charset="-122"/>
                  <a:ea typeface="宋体" panose="02010600030101010101" pitchFamily="2" charset="-122"/>
                </a:rPr>
                <a:t>调制器</a:t>
              </a:r>
              <a:endParaRPr lang="zh-CN" altLang="en-US" sz="3200" dirty="0">
                <a:latin typeface="Arial" panose="020B0604020202020204" pitchFamily="34" charset="0"/>
                <a:ea typeface="宋体" panose="02010600030101010101" pitchFamily="2" charset="-122"/>
              </a:endParaRPr>
            </a:p>
          </p:txBody>
        </p:sp>
        <p:sp>
          <p:nvSpPr>
            <p:cNvPr id="116744" name="矩形 116743"/>
            <p:cNvSpPr/>
            <p:nvPr/>
          </p:nvSpPr>
          <p:spPr>
            <a:xfrm>
              <a:off x="2521" y="2052"/>
              <a:ext cx="624" cy="375"/>
            </a:xfrm>
            <a:prstGeom prst="rect">
              <a:avLst/>
            </a:prstGeom>
            <a:solidFill>
              <a:srgbClr val="FFFFFF"/>
            </a:solidFill>
            <a:ln w="23813" cap="flat" cmpd="sng">
              <a:solidFill>
                <a:srgbClr val="000000"/>
              </a:solidFill>
              <a:prstDash val="solid"/>
              <a:miter/>
              <a:headEnd type="none" w="med" len="med"/>
              <a:tailEnd type="none" w="med" len="med"/>
            </a:ln>
          </p:spPr>
          <p:txBody>
            <a:bodyPr/>
            <a:lstStyle/>
            <a:p>
              <a:endParaRPr lang="zh-CN" altLang="en-US"/>
            </a:p>
          </p:txBody>
        </p:sp>
        <p:sp>
          <p:nvSpPr>
            <p:cNvPr id="116745" name="矩形 116744"/>
            <p:cNvSpPr/>
            <p:nvPr/>
          </p:nvSpPr>
          <p:spPr>
            <a:xfrm>
              <a:off x="2657" y="2137"/>
              <a:ext cx="352" cy="211"/>
            </a:xfrm>
            <a:prstGeom prst="rect">
              <a:avLst/>
            </a:prstGeom>
            <a:noFill/>
            <a:ln w="9525">
              <a:noFill/>
            </a:ln>
          </p:spPr>
          <p:txBody>
            <a:bodyPr wrap="none" lIns="0" tIns="0" rIns="0" bIns="0">
              <a:spAutoFit/>
            </a:bodyPr>
            <a:lstStyle/>
            <a:p>
              <a:pPr lvl="0" eaLnBrk="0" hangingPunct="0"/>
              <a:r>
                <a:rPr lang="zh-CN" altLang="en-US" sz="2200" dirty="0">
                  <a:solidFill>
                    <a:srgbClr val="000000"/>
                  </a:solidFill>
                  <a:latin typeface="宋体" panose="02010600030101010101" pitchFamily="2" charset="-122"/>
                  <a:ea typeface="宋体" panose="02010600030101010101" pitchFamily="2" charset="-122"/>
                </a:rPr>
                <a:t>信道</a:t>
              </a:r>
              <a:endParaRPr lang="zh-CN" altLang="en-US" sz="3200" dirty="0">
                <a:latin typeface="Arial" panose="020B0604020202020204" pitchFamily="34" charset="0"/>
                <a:ea typeface="宋体" panose="02010600030101010101" pitchFamily="2" charset="-122"/>
              </a:endParaRPr>
            </a:p>
          </p:txBody>
        </p:sp>
        <p:grpSp>
          <p:nvGrpSpPr>
            <p:cNvPr id="116748" name="组合 116747"/>
            <p:cNvGrpSpPr/>
            <p:nvPr/>
          </p:nvGrpSpPr>
          <p:grpSpPr>
            <a:xfrm>
              <a:off x="894" y="2179"/>
              <a:ext cx="484" cy="105"/>
              <a:chOff x="894" y="2179"/>
              <a:chExt cx="484" cy="105"/>
            </a:xfrm>
          </p:grpSpPr>
          <p:sp>
            <p:nvSpPr>
              <p:cNvPr id="116746" name="直接连接符 116745"/>
              <p:cNvSpPr/>
              <p:nvPr/>
            </p:nvSpPr>
            <p:spPr>
              <a:xfrm>
                <a:off x="894" y="2230"/>
                <a:ext cx="329" cy="1"/>
              </a:xfrm>
              <a:prstGeom prst="line">
                <a:avLst/>
              </a:prstGeom>
              <a:ln w="30163" cap="flat" cmpd="sng">
                <a:solidFill>
                  <a:srgbClr val="000000"/>
                </a:solidFill>
                <a:prstDash val="solid"/>
                <a:headEnd type="none" w="med" len="med"/>
                <a:tailEnd type="none" w="med" len="med"/>
              </a:ln>
            </p:spPr>
          </p:sp>
          <p:sp>
            <p:nvSpPr>
              <p:cNvPr id="116747" name="任意多边形 116746"/>
              <p:cNvSpPr/>
              <p:nvPr/>
            </p:nvSpPr>
            <p:spPr>
              <a:xfrm>
                <a:off x="1216" y="2179"/>
                <a:ext cx="162" cy="105"/>
              </a:xfrm>
              <a:custGeom>
                <a:avLst/>
                <a:gdLst/>
                <a:ahLst/>
                <a:cxnLst/>
                <a:rect l="0" t="0" r="0" b="0"/>
                <a:pathLst>
                  <a:path w="162" h="105">
                    <a:moveTo>
                      <a:pt x="0" y="105"/>
                    </a:moveTo>
                    <a:lnTo>
                      <a:pt x="162" y="51"/>
                    </a:lnTo>
                    <a:lnTo>
                      <a:pt x="0" y="0"/>
                    </a:lnTo>
                    <a:lnTo>
                      <a:pt x="0" y="105"/>
                    </a:lnTo>
                    <a:close/>
                  </a:path>
                </a:pathLst>
              </a:custGeom>
              <a:solidFill>
                <a:srgbClr val="000000"/>
              </a:solidFill>
              <a:ln w="9525">
                <a:noFill/>
              </a:ln>
            </p:spPr>
            <p:txBody>
              <a:bodyPr/>
              <a:lstStyle/>
              <a:p>
                <a:endParaRPr lang="zh-CN" altLang="en-US"/>
              </a:p>
            </p:txBody>
          </p:sp>
        </p:grpSp>
        <p:grpSp>
          <p:nvGrpSpPr>
            <p:cNvPr id="116751" name="组合 116750"/>
            <p:cNvGrpSpPr/>
            <p:nvPr/>
          </p:nvGrpSpPr>
          <p:grpSpPr>
            <a:xfrm>
              <a:off x="2076" y="2179"/>
              <a:ext cx="433" cy="105"/>
              <a:chOff x="2076" y="2179"/>
              <a:chExt cx="433" cy="105"/>
            </a:xfrm>
          </p:grpSpPr>
          <p:sp>
            <p:nvSpPr>
              <p:cNvPr id="116749" name="直接连接符 116748"/>
              <p:cNvSpPr/>
              <p:nvPr/>
            </p:nvSpPr>
            <p:spPr>
              <a:xfrm>
                <a:off x="2076" y="2230"/>
                <a:ext cx="278" cy="1"/>
              </a:xfrm>
              <a:prstGeom prst="line">
                <a:avLst/>
              </a:prstGeom>
              <a:ln w="30163" cap="flat" cmpd="sng">
                <a:solidFill>
                  <a:srgbClr val="000000"/>
                </a:solidFill>
                <a:prstDash val="solid"/>
                <a:headEnd type="none" w="med" len="med"/>
                <a:tailEnd type="none" w="med" len="med"/>
              </a:ln>
            </p:spPr>
          </p:sp>
          <p:sp>
            <p:nvSpPr>
              <p:cNvPr id="116750" name="任意多边形 116749"/>
              <p:cNvSpPr/>
              <p:nvPr/>
            </p:nvSpPr>
            <p:spPr>
              <a:xfrm>
                <a:off x="2347" y="2179"/>
                <a:ext cx="162" cy="105"/>
              </a:xfrm>
              <a:custGeom>
                <a:avLst/>
                <a:gdLst/>
                <a:ahLst/>
                <a:cxnLst/>
                <a:rect l="0" t="0" r="0" b="0"/>
                <a:pathLst>
                  <a:path w="162" h="105">
                    <a:moveTo>
                      <a:pt x="0" y="105"/>
                    </a:moveTo>
                    <a:lnTo>
                      <a:pt x="162" y="51"/>
                    </a:lnTo>
                    <a:lnTo>
                      <a:pt x="0" y="0"/>
                    </a:lnTo>
                    <a:lnTo>
                      <a:pt x="0" y="105"/>
                    </a:lnTo>
                    <a:close/>
                  </a:path>
                </a:pathLst>
              </a:custGeom>
              <a:solidFill>
                <a:srgbClr val="000000"/>
              </a:solidFill>
              <a:ln w="9525">
                <a:noFill/>
              </a:ln>
            </p:spPr>
            <p:txBody>
              <a:bodyPr/>
              <a:lstStyle/>
              <a:p>
                <a:endParaRPr lang="zh-CN" altLang="en-US"/>
              </a:p>
            </p:txBody>
          </p:sp>
        </p:grpSp>
        <p:grpSp>
          <p:nvGrpSpPr>
            <p:cNvPr id="116754" name="组合 116753"/>
            <p:cNvGrpSpPr/>
            <p:nvPr/>
          </p:nvGrpSpPr>
          <p:grpSpPr>
            <a:xfrm>
              <a:off x="3141" y="2179"/>
              <a:ext cx="484" cy="105"/>
              <a:chOff x="3141" y="2179"/>
              <a:chExt cx="484" cy="105"/>
            </a:xfrm>
          </p:grpSpPr>
          <p:sp>
            <p:nvSpPr>
              <p:cNvPr id="116752" name="直接连接符 116751"/>
              <p:cNvSpPr/>
              <p:nvPr/>
            </p:nvSpPr>
            <p:spPr>
              <a:xfrm>
                <a:off x="3141" y="2230"/>
                <a:ext cx="329" cy="1"/>
              </a:xfrm>
              <a:prstGeom prst="line">
                <a:avLst/>
              </a:prstGeom>
              <a:ln w="30163" cap="flat" cmpd="sng">
                <a:solidFill>
                  <a:srgbClr val="000000"/>
                </a:solidFill>
                <a:prstDash val="solid"/>
                <a:headEnd type="none" w="med" len="med"/>
                <a:tailEnd type="none" w="med" len="med"/>
              </a:ln>
            </p:spPr>
          </p:sp>
          <p:sp>
            <p:nvSpPr>
              <p:cNvPr id="116753" name="任意多边形 116752"/>
              <p:cNvSpPr/>
              <p:nvPr/>
            </p:nvSpPr>
            <p:spPr>
              <a:xfrm>
                <a:off x="3462" y="2179"/>
                <a:ext cx="163" cy="105"/>
              </a:xfrm>
              <a:custGeom>
                <a:avLst/>
                <a:gdLst/>
                <a:ahLst/>
                <a:cxnLst/>
                <a:rect l="0" t="0" r="0" b="0"/>
                <a:pathLst>
                  <a:path w="163" h="105">
                    <a:moveTo>
                      <a:pt x="0" y="105"/>
                    </a:moveTo>
                    <a:lnTo>
                      <a:pt x="163" y="51"/>
                    </a:lnTo>
                    <a:lnTo>
                      <a:pt x="0" y="0"/>
                    </a:lnTo>
                    <a:lnTo>
                      <a:pt x="0" y="105"/>
                    </a:lnTo>
                    <a:close/>
                  </a:path>
                </a:pathLst>
              </a:custGeom>
              <a:solidFill>
                <a:srgbClr val="000000"/>
              </a:solidFill>
              <a:ln w="9525">
                <a:noFill/>
              </a:ln>
            </p:spPr>
            <p:txBody>
              <a:bodyPr/>
              <a:lstStyle/>
              <a:p>
                <a:endParaRPr lang="zh-CN" altLang="en-US"/>
              </a:p>
            </p:txBody>
          </p:sp>
        </p:grpSp>
        <p:sp>
          <p:nvSpPr>
            <p:cNvPr id="116755" name="矩形 116754"/>
            <p:cNvSpPr/>
            <p:nvPr/>
          </p:nvSpPr>
          <p:spPr>
            <a:xfrm>
              <a:off x="3606" y="2036"/>
              <a:ext cx="701" cy="376"/>
            </a:xfrm>
            <a:prstGeom prst="rect">
              <a:avLst/>
            </a:prstGeom>
            <a:solidFill>
              <a:srgbClr val="FFFFFF"/>
            </a:solidFill>
            <a:ln w="23813" cap="flat" cmpd="sng">
              <a:solidFill>
                <a:srgbClr val="000000"/>
              </a:solidFill>
              <a:prstDash val="solid"/>
              <a:miter/>
              <a:headEnd type="none" w="med" len="med"/>
              <a:tailEnd type="none" w="med" len="med"/>
            </a:ln>
          </p:spPr>
          <p:txBody>
            <a:bodyPr/>
            <a:lstStyle/>
            <a:p>
              <a:endParaRPr lang="zh-CN" altLang="en-US"/>
            </a:p>
          </p:txBody>
        </p:sp>
        <p:sp>
          <p:nvSpPr>
            <p:cNvPr id="116756" name="矩形 116755"/>
            <p:cNvSpPr/>
            <p:nvPr/>
          </p:nvSpPr>
          <p:spPr>
            <a:xfrm>
              <a:off x="3691" y="2121"/>
              <a:ext cx="528" cy="211"/>
            </a:xfrm>
            <a:prstGeom prst="rect">
              <a:avLst/>
            </a:prstGeom>
            <a:noFill/>
            <a:ln w="9525">
              <a:noFill/>
            </a:ln>
          </p:spPr>
          <p:txBody>
            <a:bodyPr wrap="none" lIns="0" tIns="0" rIns="0" bIns="0">
              <a:spAutoFit/>
            </a:bodyPr>
            <a:lstStyle/>
            <a:p>
              <a:pPr lvl="0" eaLnBrk="0" hangingPunct="0"/>
              <a:r>
                <a:rPr lang="zh-CN" altLang="en-US" sz="2200" dirty="0">
                  <a:solidFill>
                    <a:srgbClr val="000000"/>
                  </a:solidFill>
                  <a:latin typeface="宋体" panose="02010600030101010101" pitchFamily="2" charset="-122"/>
                  <a:ea typeface="宋体" panose="02010600030101010101" pitchFamily="2" charset="-122"/>
                </a:rPr>
                <a:t>解调器</a:t>
              </a:r>
              <a:endParaRPr lang="zh-CN" altLang="en-US" sz="3200" dirty="0">
                <a:latin typeface="Arial" panose="020B0604020202020204" pitchFamily="34" charset="0"/>
                <a:ea typeface="宋体" panose="02010600030101010101" pitchFamily="2" charset="-122"/>
              </a:endParaRPr>
            </a:p>
          </p:txBody>
        </p:sp>
        <p:sp>
          <p:nvSpPr>
            <p:cNvPr id="116757" name="矩形 116756"/>
            <p:cNvSpPr/>
            <p:nvPr/>
          </p:nvSpPr>
          <p:spPr>
            <a:xfrm>
              <a:off x="4841" y="2040"/>
              <a:ext cx="701" cy="356"/>
            </a:xfrm>
            <a:prstGeom prst="rect">
              <a:avLst/>
            </a:prstGeom>
            <a:solidFill>
              <a:srgbClr val="FFFFFF"/>
            </a:solidFill>
            <a:ln w="23813" cap="flat" cmpd="sng">
              <a:solidFill>
                <a:srgbClr val="000000"/>
              </a:solidFill>
              <a:prstDash val="solid"/>
              <a:miter/>
              <a:headEnd type="none" w="med" len="med"/>
              <a:tailEnd type="none" w="med" len="med"/>
            </a:ln>
          </p:spPr>
          <p:txBody>
            <a:bodyPr/>
            <a:lstStyle/>
            <a:p>
              <a:endParaRPr lang="zh-CN" altLang="en-US"/>
            </a:p>
          </p:txBody>
        </p:sp>
        <p:sp>
          <p:nvSpPr>
            <p:cNvPr id="116758" name="矩形 116757"/>
            <p:cNvSpPr/>
            <p:nvPr/>
          </p:nvSpPr>
          <p:spPr>
            <a:xfrm>
              <a:off x="5012" y="2129"/>
              <a:ext cx="352" cy="211"/>
            </a:xfrm>
            <a:prstGeom prst="rect">
              <a:avLst/>
            </a:prstGeom>
            <a:noFill/>
            <a:ln w="9525">
              <a:noFill/>
            </a:ln>
          </p:spPr>
          <p:txBody>
            <a:bodyPr wrap="none" lIns="0" tIns="0" rIns="0" bIns="0">
              <a:spAutoFit/>
            </a:bodyPr>
            <a:lstStyle/>
            <a:p>
              <a:pPr lvl="0" eaLnBrk="0" hangingPunct="0"/>
              <a:r>
                <a:rPr lang="zh-CN" altLang="en-US" sz="2200" dirty="0">
                  <a:solidFill>
                    <a:srgbClr val="000000"/>
                  </a:solidFill>
                  <a:latin typeface="宋体" panose="02010600030101010101" pitchFamily="2" charset="-122"/>
                  <a:ea typeface="宋体" panose="02010600030101010101" pitchFamily="2" charset="-122"/>
                </a:rPr>
                <a:t>信宿</a:t>
              </a:r>
              <a:endParaRPr lang="zh-CN" altLang="en-US" sz="3200" dirty="0">
                <a:latin typeface="Arial" panose="020B0604020202020204" pitchFamily="34" charset="0"/>
                <a:ea typeface="宋体" panose="02010600030101010101" pitchFamily="2" charset="-122"/>
              </a:endParaRPr>
            </a:p>
          </p:txBody>
        </p:sp>
        <p:grpSp>
          <p:nvGrpSpPr>
            <p:cNvPr id="116761" name="组合 116760"/>
            <p:cNvGrpSpPr/>
            <p:nvPr/>
          </p:nvGrpSpPr>
          <p:grpSpPr>
            <a:xfrm>
              <a:off x="4322" y="2160"/>
              <a:ext cx="484" cy="105"/>
              <a:chOff x="4322" y="2160"/>
              <a:chExt cx="484" cy="105"/>
            </a:xfrm>
          </p:grpSpPr>
          <p:sp>
            <p:nvSpPr>
              <p:cNvPr id="116759" name="直接连接符 116758"/>
              <p:cNvSpPr/>
              <p:nvPr/>
            </p:nvSpPr>
            <p:spPr>
              <a:xfrm>
                <a:off x="4322" y="2210"/>
                <a:ext cx="329" cy="1"/>
              </a:xfrm>
              <a:prstGeom prst="line">
                <a:avLst/>
              </a:prstGeom>
              <a:ln w="30163" cap="flat" cmpd="sng">
                <a:solidFill>
                  <a:srgbClr val="000000"/>
                </a:solidFill>
                <a:prstDash val="solid"/>
                <a:headEnd type="none" w="med" len="med"/>
                <a:tailEnd type="none" w="med" len="med"/>
              </a:ln>
            </p:spPr>
          </p:sp>
          <p:sp>
            <p:nvSpPr>
              <p:cNvPr id="116760" name="任意多边形 116759"/>
              <p:cNvSpPr/>
              <p:nvPr/>
            </p:nvSpPr>
            <p:spPr>
              <a:xfrm>
                <a:off x="4644" y="2160"/>
                <a:ext cx="162" cy="105"/>
              </a:xfrm>
              <a:custGeom>
                <a:avLst/>
                <a:gdLst/>
                <a:ahLst/>
                <a:cxnLst/>
                <a:rect l="0" t="0" r="0" b="0"/>
                <a:pathLst>
                  <a:path w="162" h="105">
                    <a:moveTo>
                      <a:pt x="0" y="105"/>
                    </a:moveTo>
                    <a:lnTo>
                      <a:pt x="162" y="50"/>
                    </a:lnTo>
                    <a:lnTo>
                      <a:pt x="0" y="0"/>
                    </a:lnTo>
                    <a:lnTo>
                      <a:pt x="0" y="105"/>
                    </a:lnTo>
                    <a:close/>
                  </a:path>
                </a:pathLst>
              </a:custGeom>
              <a:solidFill>
                <a:srgbClr val="000000"/>
              </a:solidFill>
              <a:ln w="9525">
                <a:noFill/>
              </a:ln>
            </p:spPr>
            <p:txBody>
              <a:bodyPr/>
              <a:lstStyle/>
              <a:p>
                <a:endParaRPr lang="zh-CN" altLang="en-US"/>
              </a:p>
            </p:txBody>
          </p:sp>
        </p:grpSp>
        <p:sp>
          <p:nvSpPr>
            <p:cNvPr id="116762" name="矩形 116761"/>
            <p:cNvSpPr/>
            <p:nvPr/>
          </p:nvSpPr>
          <p:spPr>
            <a:xfrm>
              <a:off x="2502" y="2791"/>
              <a:ext cx="623" cy="294"/>
            </a:xfrm>
            <a:prstGeom prst="rect">
              <a:avLst/>
            </a:prstGeom>
            <a:solidFill>
              <a:srgbClr val="FFFFFF"/>
            </a:solidFill>
            <a:ln w="23813" cap="flat" cmpd="sng">
              <a:solidFill>
                <a:srgbClr val="000000"/>
              </a:solidFill>
              <a:prstDash val="solid"/>
              <a:miter/>
              <a:headEnd type="none" w="med" len="med"/>
              <a:tailEnd type="none" w="med" len="med"/>
            </a:ln>
          </p:spPr>
          <p:txBody>
            <a:bodyPr/>
            <a:lstStyle/>
            <a:p>
              <a:endParaRPr lang="zh-CN" altLang="en-US"/>
            </a:p>
          </p:txBody>
        </p:sp>
        <p:sp>
          <p:nvSpPr>
            <p:cNvPr id="116763" name="矩形 116762"/>
            <p:cNvSpPr/>
            <p:nvPr/>
          </p:nvSpPr>
          <p:spPr>
            <a:xfrm>
              <a:off x="2640" y="2832"/>
              <a:ext cx="352" cy="211"/>
            </a:xfrm>
            <a:prstGeom prst="rect">
              <a:avLst/>
            </a:prstGeom>
            <a:noFill/>
            <a:ln w="9525">
              <a:noFill/>
            </a:ln>
          </p:spPr>
          <p:txBody>
            <a:bodyPr wrap="none" lIns="0" tIns="0" rIns="0" bIns="0">
              <a:spAutoFit/>
            </a:bodyPr>
            <a:lstStyle/>
            <a:p>
              <a:pPr lvl="0" eaLnBrk="0" hangingPunct="0"/>
              <a:r>
                <a:rPr lang="zh-CN" altLang="en-US" sz="2200" dirty="0">
                  <a:solidFill>
                    <a:srgbClr val="000000"/>
                  </a:solidFill>
                  <a:latin typeface="宋体" panose="02010600030101010101" pitchFamily="2" charset="-122"/>
                  <a:ea typeface="宋体" panose="02010600030101010101" pitchFamily="2" charset="-122"/>
                </a:rPr>
                <a:t>噪声</a:t>
              </a:r>
              <a:endParaRPr lang="zh-CN" altLang="en-US" sz="3200" dirty="0">
                <a:latin typeface="Arial" panose="020B0604020202020204" pitchFamily="34" charset="0"/>
                <a:ea typeface="宋体" panose="02010600030101010101" pitchFamily="2" charset="-122"/>
              </a:endParaRPr>
            </a:p>
          </p:txBody>
        </p:sp>
        <p:grpSp>
          <p:nvGrpSpPr>
            <p:cNvPr id="116766" name="组合 116765"/>
            <p:cNvGrpSpPr/>
            <p:nvPr/>
          </p:nvGrpSpPr>
          <p:grpSpPr>
            <a:xfrm>
              <a:off x="2738" y="2443"/>
              <a:ext cx="151" cy="348"/>
              <a:chOff x="2738" y="2443"/>
              <a:chExt cx="151" cy="348"/>
            </a:xfrm>
          </p:grpSpPr>
          <p:sp>
            <p:nvSpPr>
              <p:cNvPr id="116764" name="直接连接符 116763"/>
              <p:cNvSpPr/>
              <p:nvPr/>
            </p:nvSpPr>
            <p:spPr>
              <a:xfrm flipV="1">
                <a:off x="2812" y="2586"/>
                <a:ext cx="1" cy="205"/>
              </a:xfrm>
              <a:prstGeom prst="line">
                <a:avLst/>
              </a:prstGeom>
              <a:ln w="23813" cap="flat" cmpd="sng">
                <a:solidFill>
                  <a:srgbClr val="000000"/>
                </a:solidFill>
                <a:prstDash val="solid"/>
                <a:headEnd type="none" w="med" len="med"/>
                <a:tailEnd type="none" w="med" len="med"/>
              </a:ln>
            </p:spPr>
          </p:sp>
          <p:sp>
            <p:nvSpPr>
              <p:cNvPr id="116765" name="任意多边形 116764"/>
              <p:cNvSpPr/>
              <p:nvPr/>
            </p:nvSpPr>
            <p:spPr>
              <a:xfrm>
                <a:off x="2738" y="2443"/>
                <a:ext cx="151" cy="151"/>
              </a:xfrm>
              <a:custGeom>
                <a:avLst/>
                <a:gdLst/>
                <a:ahLst/>
                <a:cxnLst/>
                <a:rect l="0" t="0" r="0" b="0"/>
                <a:pathLst>
                  <a:path w="151" h="151">
                    <a:moveTo>
                      <a:pt x="151" y="151"/>
                    </a:moveTo>
                    <a:lnTo>
                      <a:pt x="74" y="0"/>
                    </a:lnTo>
                    <a:lnTo>
                      <a:pt x="0" y="151"/>
                    </a:lnTo>
                    <a:lnTo>
                      <a:pt x="151" y="151"/>
                    </a:lnTo>
                    <a:close/>
                  </a:path>
                </a:pathLst>
              </a:custGeom>
              <a:solidFill>
                <a:srgbClr val="000000"/>
              </a:solidFill>
              <a:ln w="9525">
                <a:noFill/>
              </a:ln>
            </p:spPr>
            <p:txBody>
              <a:bodyPr/>
              <a:lstStyle/>
              <a:p>
                <a:endParaRPr lang="zh-CN" altLang="en-US"/>
              </a:p>
            </p:txBody>
          </p:sp>
        </p:grpSp>
      </p:grpSp>
      <p:sp>
        <p:nvSpPr>
          <p:cNvPr id="116769" name="文本框 116768"/>
          <p:cNvSpPr txBox="1"/>
          <p:nvPr/>
        </p:nvSpPr>
        <p:spPr>
          <a:xfrm>
            <a:off x="228600" y="1295400"/>
            <a:ext cx="8305800" cy="579438"/>
          </a:xfrm>
          <a:prstGeom prst="rect">
            <a:avLst/>
          </a:prstGeom>
          <a:noFill/>
          <a:ln w="12700">
            <a:noFill/>
          </a:ln>
        </p:spPr>
        <p:txBody>
          <a:bodyPr>
            <a:spAutoFit/>
          </a:bodyPr>
          <a:lstStyle/>
          <a:p>
            <a:pPr lvl="0" eaLnBrk="0" hangingPunct="0">
              <a:spcBef>
                <a:spcPct val="50000"/>
              </a:spcBef>
              <a:buClrTx/>
              <a:buSzPct val="140000"/>
              <a:buFont typeface="Wingdings" panose="05000000000000000000" pitchFamily="2" charset="2"/>
              <a:buChar char="§"/>
            </a:pPr>
            <a:r>
              <a:rPr lang="en-US" altLang="zh-CN" sz="3200" dirty="0">
                <a:latin typeface="Arial" panose="020B0604020202020204" pitchFamily="34" charset="0"/>
                <a:ea typeface="宋体" panose="02010600030101010101" pitchFamily="2" charset="-122"/>
              </a:rPr>
              <a:t> </a:t>
            </a:r>
            <a:r>
              <a:rPr lang="zh-CN" altLang="en-US" sz="3200" dirty="0">
                <a:latin typeface="Arial" panose="020B0604020202020204" pitchFamily="34" charset="0"/>
                <a:ea typeface="宋体" panose="02010600030101010101" pitchFamily="2" charset="-122"/>
              </a:rPr>
              <a:t>模拟通信：利用模拟信号来传递消息。</a:t>
            </a:r>
            <a:endParaRPr lang="zh-CN" altLang="en-US" sz="3200">
              <a:latin typeface="Arial" panose="020B0604020202020204" pitchFamily="34" charset="0"/>
              <a:ea typeface="宋体" panose="02010600030101010101" pitchFamily="2" charset="-122"/>
            </a:endParaRPr>
          </a:p>
        </p:txBody>
      </p:sp>
      <p:sp>
        <p:nvSpPr>
          <p:cNvPr id="116770" name="矩形标注 116769"/>
          <p:cNvSpPr/>
          <p:nvPr/>
        </p:nvSpPr>
        <p:spPr>
          <a:xfrm>
            <a:off x="423863" y="4151531"/>
            <a:ext cx="7620000" cy="1524000"/>
          </a:xfrm>
          <a:prstGeom prst="wedgeRectCallout">
            <a:avLst>
              <a:gd name="adj1" fmla="val -23026"/>
              <a:gd name="adj2" fmla="val -134065"/>
            </a:avLst>
          </a:prstGeom>
          <a:solidFill>
            <a:srgbClr val="FFFF99"/>
          </a:solidFill>
          <a:ln w="12700" cap="flat" cmpd="sng">
            <a:solidFill>
              <a:schemeClr val="tx1"/>
            </a:solidFill>
            <a:prstDash val="solid"/>
            <a:miter/>
            <a:headEnd type="none" w="sm" len="sm"/>
            <a:tailEnd type="none" w="sm" len="sm"/>
          </a:ln>
        </p:spPr>
        <p:txBody>
          <a:bodyPr/>
          <a:lstStyle/>
          <a:p>
            <a:pPr lvl="1" eaLnBrk="0" hangingPunct="0">
              <a:lnSpc>
                <a:spcPct val="110000"/>
              </a:lnSpc>
              <a:spcBef>
                <a:spcPct val="20000"/>
              </a:spcBef>
              <a:buClr>
                <a:schemeClr val="accent1"/>
              </a:buClr>
              <a:buSzPct val="85000"/>
              <a:buFont typeface="Wingdings" panose="05000000000000000000" pitchFamily="2" charset="2"/>
              <a:buNone/>
            </a:pPr>
            <a:r>
              <a:rPr lang="zh-CN" altLang="en-US" sz="2400" dirty="0">
                <a:latin typeface="Times New Roman" panose="02020603050405020304" charset="0"/>
                <a:ea typeface="宋体" panose="02010600030101010101" pitchFamily="2" charset="-122"/>
              </a:rPr>
              <a:t>实质上是一种信号变换器，由于</a:t>
            </a:r>
            <a:r>
              <a:rPr lang="zh-CN" altLang="zh-CN" sz="2400" dirty="0">
                <a:latin typeface="Times New Roman" panose="02020603050405020304" charset="0"/>
                <a:ea typeface="宋体" panose="02010600030101010101" pitchFamily="2" charset="-122"/>
              </a:rPr>
              <a:t>信源产生的是模拟信号，所以调制器的功能是将其调制到某个频段以便进行远距离传输或多路复用</a:t>
            </a:r>
            <a:r>
              <a:rPr lang="zh-CN" altLang="en-US" sz="2400">
                <a:latin typeface="Times New Roman" panose="02020603050405020304" charset="0"/>
                <a:ea typeface="宋体" panose="02010600030101010101" pitchFamily="2" charset="-122"/>
              </a:rPr>
              <a:t>。</a:t>
            </a:r>
            <a:endParaRPr lang="zh-CN" altLang="en-US" sz="3200">
              <a:latin typeface="Arial" panose="020B0604020202020204" pitchFamily="34" charset="0"/>
              <a:ea typeface="宋体" panose="02010600030101010101" pitchFamily="2" charset="-122"/>
            </a:endParaRPr>
          </a:p>
        </p:txBody>
      </p:sp>
      <p:sp>
        <p:nvSpPr>
          <p:cNvPr id="116774" name="圆角矩形标注 116773"/>
          <p:cNvSpPr/>
          <p:nvPr/>
        </p:nvSpPr>
        <p:spPr>
          <a:xfrm>
            <a:off x="2379663" y="1115219"/>
            <a:ext cx="6324600" cy="609600"/>
          </a:xfrm>
          <a:prstGeom prst="wedgeRoundRectCallout">
            <a:avLst>
              <a:gd name="adj1" fmla="val -11847"/>
              <a:gd name="adj2" fmla="val 168231"/>
              <a:gd name="adj3" fmla="val 16667"/>
            </a:avLst>
          </a:prstGeom>
          <a:solidFill>
            <a:srgbClr val="FFCC99"/>
          </a:solidFill>
          <a:ln w="12700" cap="flat" cmpd="sng">
            <a:solidFill>
              <a:schemeClr val="tx1"/>
            </a:solidFill>
            <a:prstDash val="solid"/>
            <a:miter/>
            <a:headEnd type="none" w="sm" len="sm"/>
            <a:tailEnd type="none" w="sm" len="sm"/>
          </a:ln>
        </p:spPr>
        <p:txBody>
          <a:bodyPr/>
          <a:lstStyle/>
          <a:p>
            <a:pPr lvl="1" eaLnBrk="0" hangingPunct="0">
              <a:lnSpc>
                <a:spcPct val="110000"/>
              </a:lnSpc>
              <a:spcBef>
                <a:spcPct val="20000"/>
              </a:spcBef>
              <a:buClr>
                <a:schemeClr val="accent1"/>
              </a:buClr>
              <a:buSzPct val="85000"/>
              <a:buFont typeface="Wingdings" panose="05000000000000000000" pitchFamily="2" charset="2"/>
              <a:buChar char="l"/>
            </a:pPr>
            <a:r>
              <a:rPr lang="zh-CN" altLang="en-US" sz="2400" dirty="0">
                <a:latin typeface="Times New Roman" panose="02020603050405020304" charset="0"/>
                <a:ea typeface="宋体" panose="02010600030101010101" pitchFamily="2" charset="-122"/>
              </a:rPr>
              <a:t>包括传输介质和介质两端的传输设备</a:t>
            </a:r>
            <a:endParaRPr lang="zh-CN" altLang="en-US" sz="3200" dirty="0">
              <a:latin typeface="Arial" panose="020B060402020202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6774"/>
                                        </p:tgtEl>
                                        <p:attrNameLst>
                                          <p:attrName>style.visibility</p:attrName>
                                        </p:attrNameLst>
                                      </p:cBhvr>
                                      <p:to>
                                        <p:strVal val="visible"/>
                                      </p:to>
                                    </p:set>
                                    <p:anim calcmode="lin" valueType="num">
                                      <p:cBhvr additive="base">
                                        <p:cTn id="7" dur="500" fill="hold"/>
                                        <p:tgtEl>
                                          <p:spTgt spid="116774"/>
                                        </p:tgtEl>
                                        <p:attrNameLst>
                                          <p:attrName>ppt_x</p:attrName>
                                        </p:attrNameLst>
                                      </p:cBhvr>
                                      <p:tavLst>
                                        <p:tav tm="0">
                                          <p:val>
                                            <p:strVal val="#ppt_x"/>
                                          </p:val>
                                        </p:tav>
                                        <p:tav tm="100000">
                                          <p:val>
                                            <p:strVal val="#ppt_x"/>
                                          </p:val>
                                        </p:tav>
                                      </p:tavLst>
                                    </p:anim>
                                    <p:anim calcmode="lin" valueType="num">
                                      <p:cBhvr additive="base">
                                        <p:cTn id="8" dur="500" fill="hold"/>
                                        <p:tgtEl>
                                          <p:spTgt spid="1167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7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19809"/>
          <p:cNvSpPr>
            <a:spLocks noGrp="1"/>
          </p:cNvSpPr>
          <p:nvPr>
            <p:ph type="title"/>
          </p:nvPr>
        </p:nvSpPr>
        <p:spPr>
          <a:xfrm>
            <a:off x="250825" y="214630"/>
            <a:ext cx="8693150" cy="1047115"/>
          </a:xfrm>
        </p:spPr>
        <p:txBody>
          <a:bodyPr lIns="92075" tIns="46038" rIns="92075" bIns="46038" anchor="b"/>
          <a:lstStyle/>
          <a:p>
            <a:r>
              <a:rPr lang="en-US" altLang="zh-CN" dirty="0"/>
              <a:t>2.1.3 </a:t>
            </a:r>
            <a:r>
              <a:rPr lang="zh-CN" altLang="en-US" dirty="0"/>
              <a:t>数字通信</a:t>
            </a:r>
          </a:p>
        </p:txBody>
      </p:sp>
      <p:grpSp>
        <p:nvGrpSpPr>
          <p:cNvPr id="119915" name="组合 119914"/>
          <p:cNvGrpSpPr/>
          <p:nvPr/>
        </p:nvGrpSpPr>
        <p:grpSpPr>
          <a:xfrm>
            <a:off x="230188" y="1900238"/>
            <a:ext cx="8210550" cy="2638425"/>
            <a:chOff x="145" y="1197"/>
            <a:chExt cx="5172" cy="1662"/>
          </a:xfrm>
        </p:grpSpPr>
        <p:sp>
          <p:nvSpPr>
            <p:cNvPr id="119816" name="矩形 119815"/>
            <p:cNvSpPr/>
            <p:nvPr/>
          </p:nvSpPr>
          <p:spPr>
            <a:xfrm>
              <a:off x="145" y="1197"/>
              <a:ext cx="18" cy="86"/>
            </a:xfrm>
            <a:prstGeom prst="rect">
              <a:avLst/>
            </a:prstGeom>
            <a:noFill/>
            <a:ln w="19050">
              <a:noFill/>
            </a:ln>
          </p:spPr>
          <p:txBody>
            <a:bodyPr wrap="none" lIns="0" tIns="0" rIns="0" bIns="0">
              <a:spAutoFit/>
            </a:bodyPr>
            <a:lstStyle/>
            <a:p>
              <a:pPr lvl="0" eaLnBrk="0" hangingPunct="0"/>
              <a:r>
                <a:rPr lang="en-US" altLang="zh-CN" sz="900" dirty="0">
                  <a:solidFill>
                    <a:srgbClr val="000000"/>
                  </a:solidFill>
                  <a:latin typeface="Times New Roman" panose="02020603050405020304" charset="0"/>
                  <a:ea typeface="宋体" panose="02010600030101010101" pitchFamily="2" charset="-122"/>
                </a:rPr>
                <a:t> </a:t>
              </a:r>
              <a:endParaRPr lang="en-US" altLang="zh-CN" sz="3200" dirty="0">
                <a:latin typeface="Arial" panose="020B0604020202020204" pitchFamily="34" charset="0"/>
                <a:ea typeface="宋体" panose="02010600030101010101" pitchFamily="2" charset="-122"/>
              </a:endParaRPr>
            </a:p>
          </p:txBody>
        </p:sp>
        <p:sp>
          <p:nvSpPr>
            <p:cNvPr id="119817" name="矩形 119816"/>
            <p:cNvSpPr/>
            <p:nvPr/>
          </p:nvSpPr>
          <p:spPr>
            <a:xfrm>
              <a:off x="1086" y="1339"/>
              <a:ext cx="267" cy="1005"/>
            </a:xfrm>
            <a:prstGeom prst="rect">
              <a:avLst/>
            </a:prstGeom>
            <a:solidFill>
              <a:srgbClr val="FFFFFF"/>
            </a:solidFill>
            <a:ln w="19050" cap="flat" cmpd="sng">
              <a:solidFill>
                <a:srgbClr val="000000"/>
              </a:solidFill>
              <a:prstDash val="solid"/>
              <a:miter/>
              <a:headEnd type="none" w="med" len="med"/>
              <a:tailEnd type="none" w="med" len="med"/>
            </a:ln>
          </p:spPr>
          <p:txBody>
            <a:bodyPr/>
            <a:lstStyle/>
            <a:p>
              <a:endParaRPr lang="zh-CN" altLang="en-US"/>
            </a:p>
          </p:txBody>
        </p:sp>
        <p:sp>
          <p:nvSpPr>
            <p:cNvPr id="119818" name="矩形 119817"/>
            <p:cNvSpPr/>
            <p:nvPr/>
          </p:nvSpPr>
          <p:spPr>
            <a:xfrm>
              <a:off x="1155" y="1459"/>
              <a:ext cx="128"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信</a:t>
              </a:r>
              <a:endParaRPr lang="zh-CN" altLang="en-US" sz="3200" dirty="0">
                <a:latin typeface="Arial" panose="020B0604020202020204" pitchFamily="34" charset="0"/>
                <a:ea typeface="宋体" panose="02010600030101010101" pitchFamily="2" charset="-122"/>
              </a:endParaRPr>
            </a:p>
          </p:txBody>
        </p:sp>
        <p:sp>
          <p:nvSpPr>
            <p:cNvPr id="119819" name="矩形 119818"/>
            <p:cNvSpPr/>
            <p:nvPr/>
          </p:nvSpPr>
          <p:spPr>
            <a:xfrm>
              <a:off x="1155" y="1623"/>
              <a:ext cx="128"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源</a:t>
              </a:r>
              <a:endParaRPr lang="zh-CN" altLang="en-US" sz="3200" dirty="0">
                <a:latin typeface="Arial" panose="020B0604020202020204" pitchFamily="34" charset="0"/>
                <a:ea typeface="宋体" panose="02010600030101010101" pitchFamily="2" charset="-122"/>
              </a:endParaRPr>
            </a:p>
          </p:txBody>
        </p:sp>
        <p:sp>
          <p:nvSpPr>
            <p:cNvPr id="119820" name="矩形 119819"/>
            <p:cNvSpPr/>
            <p:nvPr/>
          </p:nvSpPr>
          <p:spPr>
            <a:xfrm>
              <a:off x="1155" y="1785"/>
              <a:ext cx="128"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编</a:t>
              </a:r>
              <a:endParaRPr lang="zh-CN" altLang="en-US" sz="3200" dirty="0">
                <a:latin typeface="Arial" panose="020B0604020202020204" pitchFamily="34" charset="0"/>
                <a:ea typeface="宋体" panose="02010600030101010101" pitchFamily="2" charset="-122"/>
              </a:endParaRPr>
            </a:p>
          </p:txBody>
        </p:sp>
        <p:sp>
          <p:nvSpPr>
            <p:cNvPr id="119821" name="矩形 119820"/>
            <p:cNvSpPr/>
            <p:nvPr/>
          </p:nvSpPr>
          <p:spPr>
            <a:xfrm>
              <a:off x="1155" y="1949"/>
              <a:ext cx="128"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码</a:t>
              </a:r>
              <a:endParaRPr lang="zh-CN" altLang="en-US" sz="3200" dirty="0">
                <a:latin typeface="Arial" panose="020B0604020202020204" pitchFamily="34" charset="0"/>
                <a:ea typeface="宋体" panose="02010600030101010101" pitchFamily="2" charset="-122"/>
              </a:endParaRPr>
            </a:p>
          </p:txBody>
        </p:sp>
        <p:sp>
          <p:nvSpPr>
            <p:cNvPr id="119822" name="矩形 119821"/>
            <p:cNvSpPr/>
            <p:nvPr/>
          </p:nvSpPr>
          <p:spPr>
            <a:xfrm>
              <a:off x="1155" y="2110"/>
              <a:ext cx="128"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器</a:t>
              </a:r>
              <a:endParaRPr lang="zh-CN" altLang="en-US" sz="3200" dirty="0">
                <a:latin typeface="Arial" panose="020B0604020202020204" pitchFamily="34" charset="0"/>
                <a:ea typeface="宋体" panose="02010600030101010101" pitchFamily="2" charset="-122"/>
              </a:endParaRPr>
            </a:p>
          </p:txBody>
        </p:sp>
        <p:sp>
          <p:nvSpPr>
            <p:cNvPr id="119823" name="矩形 119822"/>
            <p:cNvSpPr/>
            <p:nvPr/>
          </p:nvSpPr>
          <p:spPr>
            <a:xfrm>
              <a:off x="1281" y="2105"/>
              <a:ext cx="32" cy="154"/>
            </a:xfrm>
            <a:prstGeom prst="rect">
              <a:avLst/>
            </a:prstGeom>
            <a:noFill/>
            <a:ln w="19050">
              <a:noFill/>
            </a:ln>
          </p:spPr>
          <p:txBody>
            <a:bodyPr wrap="none" lIns="0" tIns="0" rIns="0" bIns="0">
              <a:spAutoFit/>
            </a:bodyPr>
            <a:lstStyle/>
            <a:p>
              <a:pPr lvl="0" eaLnBrk="0" hangingPunct="0"/>
              <a:r>
                <a:rPr lang="en-US" altLang="zh-CN" sz="1600" dirty="0">
                  <a:solidFill>
                    <a:srgbClr val="000000"/>
                  </a:solidFill>
                  <a:latin typeface="Times New Roman" panose="02020603050405020304" charset="0"/>
                  <a:ea typeface="宋体" panose="02010600030101010101" pitchFamily="2" charset="-122"/>
                </a:rPr>
                <a:t> </a:t>
              </a:r>
              <a:endParaRPr lang="en-US" altLang="zh-CN" sz="3200" dirty="0">
                <a:latin typeface="Arial" panose="020B0604020202020204" pitchFamily="34" charset="0"/>
                <a:ea typeface="宋体" panose="02010600030101010101" pitchFamily="2" charset="-122"/>
              </a:endParaRPr>
            </a:p>
          </p:txBody>
        </p:sp>
        <p:grpSp>
          <p:nvGrpSpPr>
            <p:cNvPr id="119826" name="组合 119825"/>
            <p:cNvGrpSpPr/>
            <p:nvPr/>
          </p:nvGrpSpPr>
          <p:grpSpPr>
            <a:xfrm>
              <a:off x="2325" y="1871"/>
              <a:ext cx="169" cy="75"/>
              <a:chOff x="2325" y="1871"/>
              <a:chExt cx="169" cy="75"/>
            </a:xfrm>
          </p:grpSpPr>
          <p:sp>
            <p:nvSpPr>
              <p:cNvPr id="119824" name="直接连接符 119823"/>
              <p:cNvSpPr/>
              <p:nvPr/>
            </p:nvSpPr>
            <p:spPr>
              <a:xfrm>
                <a:off x="2325" y="1907"/>
                <a:ext cx="167" cy="1"/>
              </a:xfrm>
              <a:prstGeom prst="line">
                <a:avLst/>
              </a:prstGeom>
              <a:ln w="19050" cap="flat" cmpd="sng">
                <a:solidFill>
                  <a:srgbClr val="000000"/>
                </a:solidFill>
                <a:prstDash val="solid"/>
                <a:headEnd type="none" w="med" len="med"/>
                <a:tailEnd type="none" w="med" len="med"/>
              </a:ln>
            </p:spPr>
          </p:sp>
          <p:sp>
            <p:nvSpPr>
              <p:cNvPr id="119825" name="任意多边形 119824"/>
              <p:cNvSpPr/>
              <p:nvPr/>
            </p:nvSpPr>
            <p:spPr>
              <a:xfrm>
                <a:off x="2416" y="1871"/>
                <a:ext cx="78" cy="75"/>
              </a:xfrm>
              <a:custGeom>
                <a:avLst/>
                <a:gdLst/>
                <a:ahLst/>
                <a:cxnLst/>
                <a:rect l="0" t="0" r="0" b="0"/>
                <a:pathLst>
                  <a:path w="78" h="75">
                    <a:moveTo>
                      <a:pt x="0" y="75"/>
                    </a:moveTo>
                    <a:lnTo>
                      <a:pt x="78" y="36"/>
                    </a:lnTo>
                    <a:lnTo>
                      <a:pt x="0" y="0"/>
                    </a:lnTo>
                  </a:path>
                </a:pathLst>
              </a:custGeom>
              <a:noFill/>
              <a:ln w="19050" cap="flat" cmpd="sng">
                <a:solidFill>
                  <a:srgbClr val="000000"/>
                </a:solidFill>
                <a:prstDash val="solid"/>
                <a:headEnd type="none" w="med" len="med"/>
                <a:tailEnd type="none" w="med" len="med"/>
              </a:ln>
            </p:spPr>
            <p:txBody>
              <a:bodyPr/>
              <a:lstStyle/>
              <a:p>
                <a:endParaRPr lang="zh-CN" altLang="en-US"/>
              </a:p>
            </p:txBody>
          </p:sp>
        </p:grpSp>
        <p:sp>
          <p:nvSpPr>
            <p:cNvPr id="119827" name="矩形 119826"/>
            <p:cNvSpPr/>
            <p:nvPr/>
          </p:nvSpPr>
          <p:spPr>
            <a:xfrm>
              <a:off x="2770" y="2661"/>
              <a:ext cx="309" cy="198"/>
            </a:xfrm>
            <a:prstGeom prst="rect">
              <a:avLst/>
            </a:prstGeom>
            <a:solidFill>
              <a:srgbClr val="FFFFFF"/>
            </a:solidFill>
            <a:ln w="19050" cap="flat" cmpd="sng">
              <a:solidFill>
                <a:srgbClr val="000000"/>
              </a:solidFill>
              <a:prstDash val="solid"/>
              <a:miter/>
              <a:headEnd type="none" w="med" len="med"/>
              <a:tailEnd type="none" w="med" len="med"/>
            </a:ln>
          </p:spPr>
          <p:txBody>
            <a:bodyPr/>
            <a:lstStyle/>
            <a:p>
              <a:endParaRPr lang="zh-CN" altLang="en-US"/>
            </a:p>
          </p:txBody>
        </p:sp>
        <p:sp>
          <p:nvSpPr>
            <p:cNvPr id="119828" name="矩形 119827"/>
            <p:cNvSpPr/>
            <p:nvPr/>
          </p:nvSpPr>
          <p:spPr>
            <a:xfrm>
              <a:off x="2790" y="2698"/>
              <a:ext cx="256"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噪声</a:t>
              </a:r>
              <a:endParaRPr lang="zh-CN" altLang="en-US" sz="3200" dirty="0">
                <a:latin typeface="Arial" panose="020B0604020202020204" pitchFamily="34" charset="0"/>
                <a:ea typeface="宋体" panose="02010600030101010101" pitchFamily="2" charset="-122"/>
              </a:endParaRPr>
            </a:p>
          </p:txBody>
        </p:sp>
        <p:sp>
          <p:nvSpPr>
            <p:cNvPr id="119829" name="矩形 119828"/>
            <p:cNvSpPr/>
            <p:nvPr/>
          </p:nvSpPr>
          <p:spPr>
            <a:xfrm>
              <a:off x="3040" y="2672"/>
              <a:ext cx="38" cy="182"/>
            </a:xfrm>
            <a:prstGeom prst="rect">
              <a:avLst/>
            </a:prstGeom>
            <a:noFill/>
            <a:ln w="19050">
              <a:noFill/>
            </a:ln>
          </p:spPr>
          <p:txBody>
            <a:bodyPr wrap="none" lIns="0" tIns="0" rIns="0" bIns="0">
              <a:spAutoFit/>
            </a:bodyPr>
            <a:lstStyle/>
            <a:p>
              <a:pPr lvl="0" eaLnBrk="0" hangingPunct="0"/>
              <a:r>
                <a:rPr lang="en-US" altLang="zh-CN" sz="1900" dirty="0">
                  <a:solidFill>
                    <a:srgbClr val="000000"/>
                  </a:solidFill>
                  <a:latin typeface="Times New Roman" panose="02020603050405020304" charset="0"/>
                  <a:ea typeface="宋体" panose="02010600030101010101" pitchFamily="2" charset="-122"/>
                </a:rPr>
                <a:t> </a:t>
              </a:r>
              <a:endParaRPr lang="en-US" altLang="zh-CN" sz="3200" dirty="0">
                <a:latin typeface="Arial" panose="020B0604020202020204" pitchFamily="34" charset="0"/>
                <a:ea typeface="宋体" panose="02010600030101010101" pitchFamily="2" charset="-122"/>
              </a:endParaRPr>
            </a:p>
          </p:txBody>
        </p:sp>
        <p:sp>
          <p:nvSpPr>
            <p:cNvPr id="119830" name="矩形 119829"/>
            <p:cNvSpPr/>
            <p:nvPr/>
          </p:nvSpPr>
          <p:spPr>
            <a:xfrm>
              <a:off x="529" y="2494"/>
              <a:ext cx="1420" cy="195"/>
            </a:xfrm>
            <a:prstGeom prst="rect">
              <a:avLst/>
            </a:prstGeom>
            <a:solidFill>
              <a:srgbClr val="FFFFFF"/>
            </a:solidFill>
            <a:ln w="19050" cap="flat" cmpd="sng">
              <a:solidFill>
                <a:schemeClr val="bg2"/>
              </a:solidFill>
              <a:prstDash val="solid"/>
              <a:miter/>
              <a:headEnd type="none" w="med" len="med"/>
              <a:tailEnd type="none" w="med" len="med"/>
            </a:ln>
          </p:spPr>
          <p:txBody>
            <a:bodyPr/>
            <a:lstStyle/>
            <a:p>
              <a:endParaRPr lang="zh-CN" altLang="en-US"/>
            </a:p>
          </p:txBody>
        </p:sp>
        <p:sp>
          <p:nvSpPr>
            <p:cNvPr id="119831" name="矩形 119830"/>
            <p:cNvSpPr/>
            <p:nvPr/>
          </p:nvSpPr>
          <p:spPr>
            <a:xfrm>
              <a:off x="924" y="2528"/>
              <a:ext cx="640"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发送端时钟</a:t>
              </a:r>
              <a:endParaRPr lang="zh-CN" altLang="en-US" sz="3200" dirty="0">
                <a:latin typeface="Arial" panose="020B0604020202020204" pitchFamily="34" charset="0"/>
                <a:ea typeface="宋体" panose="02010600030101010101" pitchFamily="2" charset="-122"/>
              </a:endParaRPr>
            </a:p>
          </p:txBody>
        </p:sp>
        <p:sp>
          <p:nvSpPr>
            <p:cNvPr id="119832" name="矩形 119831"/>
            <p:cNvSpPr/>
            <p:nvPr/>
          </p:nvSpPr>
          <p:spPr>
            <a:xfrm>
              <a:off x="1551" y="2503"/>
              <a:ext cx="38" cy="182"/>
            </a:xfrm>
            <a:prstGeom prst="rect">
              <a:avLst/>
            </a:prstGeom>
            <a:noFill/>
            <a:ln w="19050">
              <a:noFill/>
            </a:ln>
          </p:spPr>
          <p:txBody>
            <a:bodyPr wrap="none" lIns="0" tIns="0" rIns="0" bIns="0">
              <a:spAutoFit/>
            </a:bodyPr>
            <a:lstStyle/>
            <a:p>
              <a:pPr lvl="0" eaLnBrk="0" hangingPunct="0"/>
              <a:r>
                <a:rPr lang="en-US" altLang="zh-CN" sz="1900" dirty="0">
                  <a:solidFill>
                    <a:srgbClr val="000000"/>
                  </a:solidFill>
                  <a:latin typeface="Times New Roman" panose="02020603050405020304" charset="0"/>
                  <a:ea typeface="宋体" panose="02010600030101010101" pitchFamily="2" charset="-122"/>
                </a:rPr>
                <a:t> </a:t>
              </a:r>
              <a:endParaRPr lang="en-US" altLang="zh-CN" sz="3200" dirty="0">
                <a:latin typeface="Arial" panose="020B0604020202020204" pitchFamily="34" charset="0"/>
                <a:ea typeface="宋体" panose="02010600030101010101" pitchFamily="2" charset="-122"/>
              </a:endParaRPr>
            </a:p>
          </p:txBody>
        </p:sp>
        <p:sp>
          <p:nvSpPr>
            <p:cNvPr id="119833" name="矩形 119832"/>
            <p:cNvSpPr/>
            <p:nvPr/>
          </p:nvSpPr>
          <p:spPr>
            <a:xfrm>
              <a:off x="529" y="1325"/>
              <a:ext cx="267" cy="1005"/>
            </a:xfrm>
            <a:prstGeom prst="rect">
              <a:avLst/>
            </a:prstGeom>
            <a:solidFill>
              <a:srgbClr val="FFFFFF"/>
            </a:solidFill>
            <a:ln w="19050" cap="flat" cmpd="sng">
              <a:solidFill>
                <a:srgbClr val="000000"/>
              </a:solidFill>
              <a:prstDash val="solid"/>
              <a:miter/>
              <a:headEnd type="none" w="med" len="med"/>
              <a:tailEnd type="none" w="med" len="med"/>
            </a:ln>
          </p:spPr>
          <p:txBody>
            <a:bodyPr/>
            <a:lstStyle/>
            <a:p>
              <a:endParaRPr lang="zh-CN" altLang="en-US"/>
            </a:p>
          </p:txBody>
        </p:sp>
        <p:sp>
          <p:nvSpPr>
            <p:cNvPr id="119834" name="矩形 119833"/>
            <p:cNvSpPr/>
            <p:nvPr/>
          </p:nvSpPr>
          <p:spPr>
            <a:xfrm>
              <a:off x="660" y="1425"/>
              <a:ext cx="32" cy="154"/>
            </a:xfrm>
            <a:prstGeom prst="rect">
              <a:avLst/>
            </a:prstGeom>
            <a:noFill/>
            <a:ln w="19050">
              <a:noFill/>
            </a:ln>
          </p:spPr>
          <p:txBody>
            <a:bodyPr wrap="none" lIns="0" tIns="0" rIns="0" bIns="0">
              <a:spAutoFit/>
            </a:bodyPr>
            <a:lstStyle/>
            <a:p>
              <a:pPr lvl="0" eaLnBrk="0" hangingPunct="0"/>
              <a:r>
                <a:rPr lang="en-US" altLang="zh-CN" sz="1600" dirty="0">
                  <a:solidFill>
                    <a:srgbClr val="000000"/>
                  </a:solidFill>
                  <a:latin typeface="Times New Roman" panose="02020603050405020304" charset="0"/>
                  <a:ea typeface="宋体" panose="02010600030101010101" pitchFamily="2" charset="-122"/>
                </a:rPr>
                <a:t> </a:t>
              </a:r>
              <a:endParaRPr lang="en-US" altLang="zh-CN" sz="3200" dirty="0">
                <a:latin typeface="Arial" panose="020B0604020202020204" pitchFamily="34" charset="0"/>
                <a:ea typeface="宋体" panose="02010600030101010101" pitchFamily="2" charset="-122"/>
              </a:endParaRPr>
            </a:p>
          </p:txBody>
        </p:sp>
        <p:sp>
          <p:nvSpPr>
            <p:cNvPr id="119835" name="矩形 119834"/>
            <p:cNvSpPr/>
            <p:nvPr/>
          </p:nvSpPr>
          <p:spPr>
            <a:xfrm>
              <a:off x="599" y="1673"/>
              <a:ext cx="128"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信</a:t>
              </a:r>
              <a:endParaRPr lang="zh-CN" altLang="en-US" sz="3200" dirty="0">
                <a:latin typeface="Arial" panose="020B0604020202020204" pitchFamily="34" charset="0"/>
                <a:ea typeface="宋体" panose="02010600030101010101" pitchFamily="2" charset="-122"/>
              </a:endParaRPr>
            </a:p>
          </p:txBody>
        </p:sp>
        <p:sp>
          <p:nvSpPr>
            <p:cNvPr id="119836" name="矩形 119835"/>
            <p:cNvSpPr/>
            <p:nvPr/>
          </p:nvSpPr>
          <p:spPr>
            <a:xfrm>
              <a:off x="724" y="1668"/>
              <a:ext cx="32" cy="154"/>
            </a:xfrm>
            <a:prstGeom prst="rect">
              <a:avLst/>
            </a:prstGeom>
            <a:noFill/>
            <a:ln w="19050">
              <a:noFill/>
            </a:ln>
          </p:spPr>
          <p:txBody>
            <a:bodyPr wrap="none" lIns="0" tIns="0" rIns="0" bIns="0">
              <a:spAutoFit/>
            </a:bodyPr>
            <a:lstStyle/>
            <a:p>
              <a:pPr lvl="0" eaLnBrk="0" hangingPunct="0"/>
              <a:r>
                <a:rPr lang="en-US" altLang="zh-CN" sz="1600" dirty="0">
                  <a:solidFill>
                    <a:srgbClr val="000000"/>
                  </a:solidFill>
                  <a:latin typeface="Times New Roman" panose="02020603050405020304" charset="0"/>
                  <a:ea typeface="宋体" panose="02010600030101010101" pitchFamily="2" charset="-122"/>
                </a:rPr>
                <a:t> </a:t>
              </a:r>
              <a:endParaRPr lang="en-US" altLang="zh-CN" sz="3200" dirty="0">
                <a:latin typeface="Arial" panose="020B0604020202020204" pitchFamily="34" charset="0"/>
                <a:ea typeface="宋体" panose="02010600030101010101" pitchFamily="2" charset="-122"/>
              </a:endParaRPr>
            </a:p>
          </p:txBody>
        </p:sp>
        <p:sp>
          <p:nvSpPr>
            <p:cNvPr id="119837" name="矩形 119836"/>
            <p:cNvSpPr/>
            <p:nvPr/>
          </p:nvSpPr>
          <p:spPr>
            <a:xfrm>
              <a:off x="599" y="1918"/>
              <a:ext cx="128"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源</a:t>
              </a:r>
              <a:endParaRPr lang="zh-CN" altLang="en-US" sz="3200" dirty="0">
                <a:latin typeface="Arial" panose="020B0604020202020204" pitchFamily="34" charset="0"/>
                <a:ea typeface="宋体" panose="02010600030101010101" pitchFamily="2" charset="-122"/>
              </a:endParaRPr>
            </a:p>
          </p:txBody>
        </p:sp>
        <p:sp>
          <p:nvSpPr>
            <p:cNvPr id="119838" name="矩形 119837"/>
            <p:cNvSpPr/>
            <p:nvPr/>
          </p:nvSpPr>
          <p:spPr>
            <a:xfrm>
              <a:off x="724" y="1913"/>
              <a:ext cx="32" cy="154"/>
            </a:xfrm>
            <a:prstGeom prst="rect">
              <a:avLst/>
            </a:prstGeom>
            <a:noFill/>
            <a:ln w="19050">
              <a:noFill/>
            </a:ln>
          </p:spPr>
          <p:txBody>
            <a:bodyPr wrap="none" lIns="0" tIns="0" rIns="0" bIns="0">
              <a:spAutoFit/>
            </a:bodyPr>
            <a:lstStyle/>
            <a:p>
              <a:pPr lvl="0" eaLnBrk="0" hangingPunct="0"/>
              <a:r>
                <a:rPr lang="en-US" altLang="zh-CN" sz="1600" dirty="0">
                  <a:solidFill>
                    <a:srgbClr val="000000"/>
                  </a:solidFill>
                  <a:latin typeface="Times New Roman" panose="02020603050405020304" charset="0"/>
                  <a:ea typeface="宋体" panose="02010600030101010101" pitchFamily="2" charset="-122"/>
                </a:rPr>
                <a:t> </a:t>
              </a:r>
              <a:endParaRPr lang="en-US" altLang="zh-CN" sz="3200" dirty="0">
                <a:latin typeface="Arial" panose="020B0604020202020204" pitchFamily="34" charset="0"/>
                <a:ea typeface="宋体" panose="02010600030101010101" pitchFamily="2" charset="-122"/>
              </a:endParaRPr>
            </a:p>
          </p:txBody>
        </p:sp>
        <p:grpSp>
          <p:nvGrpSpPr>
            <p:cNvPr id="119841" name="组合 119840"/>
            <p:cNvGrpSpPr/>
            <p:nvPr/>
          </p:nvGrpSpPr>
          <p:grpSpPr>
            <a:xfrm>
              <a:off x="793" y="1807"/>
              <a:ext cx="309" cy="69"/>
              <a:chOff x="793" y="1807"/>
              <a:chExt cx="309" cy="69"/>
            </a:xfrm>
          </p:grpSpPr>
          <p:sp>
            <p:nvSpPr>
              <p:cNvPr id="119839" name="直接连接符 119838"/>
              <p:cNvSpPr/>
              <p:nvPr/>
            </p:nvSpPr>
            <p:spPr>
              <a:xfrm>
                <a:off x="793" y="1840"/>
                <a:ext cx="204" cy="1"/>
              </a:xfrm>
              <a:prstGeom prst="line">
                <a:avLst/>
              </a:prstGeom>
              <a:ln w="19050" cap="flat" cmpd="sng">
                <a:solidFill>
                  <a:srgbClr val="000000"/>
                </a:solidFill>
                <a:prstDash val="solid"/>
                <a:headEnd type="none" w="med" len="med"/>
                <a:tailEnd type="none" w="med" len="med"/>
              </a:ln>
            </p:spPr>
          </p:sp>
          <p:sp>
            <p:nvSpPr>
              <p:cNvPr id="119840" name="任意多边形 119839"/>
              <p:cNvSpPr/>
              <p:nvPr/>
            </p:nvSpPr>
            <p:spPr>
              <a:xfrm>
                <a:off x="991" y="1807"/>
                <a:ext cx="111" cy="69"/>
              </a:xfrm>
              <a:custGeom>
                <a:avLst/>
                <a:gdLst/>
                <a:ahLst/>
                <a:cxnLst/>
                <a:rect l="0" t="0" r="0" b="0"/>
                <a:pathLst>
                  <a:path w="111" h="69">
                    <a:moveTo>
                      <a:pt x="0" y="69"/>
                    </a:moveTo>
                    <a:lnTo>
                      <a:pt x="111" y="33"/>
                    </a:lnTo>
                    <a:lnTo>
                      <a:pt x="0" y="0"/>
                    </a:lnTo>
                    <a:lnTo>
                      <a:pt x="0" y="69"/>
                    </a:lnTo>
                    <a:close/>
                  </a:path>
                </a:pathLst>
              </a:custGeom>
              <a:solidFill>
                <a:srgbClr val="000000"/>
              </a:solidFill>
              <a:ln w="19050">
                <a:noFill/>
              </a:ln>
            </p:spPr>
            <p:txBody>
              <a:bodyPr/>
              <a:lstStyle/>
              <a:p>
                <a:endParaRPr lang="zh-CN" altLang="en-US"/>
              </a:p>
            </p:txBody>
          </p:sp>
        </p:grpSp>
        <p:sp>
          <p:nvSpPr>
            <p:cNvPr id="119842" name="矩形 119841"/>
            <p:cNvSpPr/>
            <p:nvPr/>
          </p:nvSpPr>
          <p:spPr>
            <a:xfrm>
              <a:off x="1656" y="1353"/>
              <a:ext cx="268" cy="1005"/>
            </a:xfrm>
            <a:prstGeom prst="rect">
              <a:avLst/>
            </a:prstGeom>
            <a:solidFill>
              <a:srgbClr val="FFFFFF"/>
            </a:solidFill>
            <a:ln w="19050" cap="flat" cmpd="sng">
              <a:solidFill>
                <a:srgbClr val="000000"/>
              </a:solidFill>
              <a:prstDash val="solid"/>
              <a:miter/>
              <a:headEnd type="none" w="med" len="med"/>
              <a:tailEnd type="none" w="med" len="med"/>
            </a:ln>
          </p:spPr>
          <p:txBody>
            <a:bodyPr/>
            <a:lstStyle/>
            <a:p>
              <a:endParaRPr lang="zh-CN" altLang="en-US"/>
            </a:p>
          </p:txBody>
        </p:sp>
        <p:sp>
          <p:nvSpPr>
            <p:cNvPr id="119843" name="矩形 119842"/>
            <p:cNvSpPr/>
            <p:nvPr/>
          </p:nvSpPr>
          <p:spPr>
            <a:xfrm>
              <a:off x="1726" y="1473"/>
              <a:ext cx="128"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信</a:t>
              </a:r>
              <a:endParaRPr lang="zh-CN" altLang="en-US" sz="3200" dirty="0">
                <a:latin typeface="Arial" panose="020B0604020202020204" pitchFamily="34" charset="0"/>
                <a:ea typeface="宋体" panose="02010600030101010101" pitchFamily="2" charset="-122"/>
              </a:endParaRPr>
            </a:p>
          </p:txBody>
        </p:sp>
        <p:sp>
          <p:nvSpPr>
            <p:cNvPr id="119844" name="矩形 119843"/>
            <p:cNvSpPr/>
            <p:nvPr/>
          </p:nvSpPr>
          <p:spPr>
            <a:xfrm>
              <a:off x="1726" y="1637"/>
              <a:ext cx="128"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道</a:t>
              </a:r>
              <a:endParaRPr lang="zh-CN" altLang="en-US" sz="3200" dirty="0">
                <a:latin typeface="Arial" panose="020B0604020202020204" pitchFamily="34" charset="0"/>
                <a:ea typeface="宋体" panose="02010600030101010101" pitchFamily="2" charset="-122"/>
              </a:endParaRPr>
            </a:p>
          </p:txBody>
        </p:sp>
        <p:sp>
          <p:nvSpPr>
            <p:cNvPr id="119845" name="矩形 119844"/>
            <p:cNvSpPr/>
            <p:nvPr/>
          </p:nvSpPr>
          <p:spPr>
            <a:xfrm>
              <a:off x="1726" y="1798"/>
              <a:ext cx="128"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编</a:t>
              </a:r>
              <a:endParaRPr lang="zh-CN" altLang="en-US" sz="3200" dirty="0">
                <a:latin typeface="Arial" panose="020B0604020202020204" pitchFamily="34" charset="0"/>
                <a:ea typeface="宋体" panose="02010600030101010101" pitchFamily="2" charset="-122"/>
              </a:endParaRPr>
            </a:p>
          </p:txBody>
        </p:sp>
        <p:sp>
          <p:nvSpPr>
            <p:cNvPr id="119846" name="矩形 119845"/>
            <p:cNvSpPr/>
            <p:nvPr/>
          </p:nvSpPr>
          <p:spPr>
            <a:xfrm>
              <a:off x="1726" y="1963"/>
              <a:ext cx="128"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码</a:t>
              </a:r>
              <a:endParaRPr lang="zh-CN" altLang="en-US" sz="3200" dirty="0">
                <a:latin typeface="Arial" panose="020B0604020202020204" pitchFamily="34" charset="0"/>
                <a:ea typeface="宋体" panose="02010600030101010101" pitchFamily="2" charset="-122"/>
              </a:endParaRPr>
            </a:p>
          </p:txBody>
        </p:sp>
        <p:sp>
          <p:nvSpPr>
            <p:cNvPr id="119847" name="矩形 119846"/>
            <p:cNvSpPr/>
            <p:nvPr/>
          </p:nvSpPr>
          <p:spPr>
            <a:xfrm>
              <a:off x="1726" y="2124"/>
              <a:ext cx="128"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器</a:t>
              </a:r>
              <a:endParaRPr lang="zh-CN" altLang="en-US" sz="3200" dirty="0">
                <a:latin typeface="Arial" panose="020B0604020202020204" pitchFamily="34" charset="0"/>
                <a:ea typeface="宋体" panose="02010600030101010101" pitchFamily="2" charset="-122"/>
              </a:endParaRPr>
            </a:p>
          </p:txBody>
        </p:sp>
        <p:sp>
          <p:nvSpPr>
            <p:cNvPr id="119848" name="矩形 119847"/>
            <p:cNvSpPr/>
            <p:nvPr/>
          </p:nvSpPr>
          <p:spPr>
            <a:xfrm>
              <a:off x="1851" y="2119"/>
              <a:ext cx="32" cy="154"/>
            </a:xfrm>
            <a:prstGeom prst="rect">
              <a:avLst/>
            </a:prstGeom>
            <a:noFill/>
            <a:ln w="19050">
              <a:noFill/>
            </a:ln>
          </p:spPr>
          <p:txBody>
            <a:bodyPr wrap="none" lIns="0" tIns="0" rIns="0" bIns="0">
              <a:spAutoFit/>
            </a:bodyPr>
            <a:lstStyle/>
            <a:p>
              <a:pPr lvl="0" eaLnBrk="0" hangingPunct="0"/>
              <a:r>
                <a:rPr lang="en-US" altLang="zh-CN" sz="1600" dirty="0">
                  <a:solidFill>
                    <a:srgbClr val="000000"/>
                  </a:solidFill>
                  <a:latin typeface="Times New Roman" panose="02020603050405020304" charset="0"/>
                  <a:ea typeface="宋体" panose="02010600030101010101" pitchFamily="2" charset="-122"/>
                </a:rPr>
                <a:t> </a:t>
              </a:r>
              <a:endParaRPr lang="en-US" altLang="zh-CN" sz="3200" dirty="0">
                <a:latin typeface="Arial" panose="020B0604020202020204" pitchFamily="34" charset="0"/>
                <a:ea typeface="宋体" panose="02010600030101010101" pitchFamily="2" charset="-122"/>
              </a:endParaRPr>
            </a:p>
          </p:txBody>
        </p:sp>
        <p:grpSp>
          <p:nvGrpSpPr>
            <p:cNvPr id="119851" name="组合 119850"/>
            <p:cNvGrpSpPr/>
            <p:nvPr/>
          </p:nvGrpSpPr>
          <p:grpSpPr>
            <a:xfrm>
              <a:off x="1350" y="1821"/>
              <a:ext cx="309" cy="69"/>
              <a:chOff x="1350" y="1821"/>
              <a:chExt cx="309" cy="69"/>
            </a:xfrm>
          </p:grpSpPr>
          <p:sp>
            <p:nvSpPr>
              <p:cNvPr id="119849" name="直接连接符 119848"/>
              <p:cNvSpPr/>
              <p:nvPr/>
            </p:nvSpPr>
            <p:spPr>
              <a:xfrm>
                <a:off x="1350" y="1854"/>
                <a:ext cx="203" cy="1"/>
              </a:xfrm>
              <a:prstGeom prst="line">
                <a:avLst/>
              </a:prstGeom>
              <a:ln w="19050" cap="flat" cmpd="sng">
                <a:solidFill>
                  <a:srgbClr val="000000"/>
                </a:solidFill>
                <a:prstDash val="solid"/>
                <a:headEnd type="none" w="med" len="med"/>
                <a:tailEnd type="none" w="med" len="med"/>
              </a:ln>
            </p:spPr>
          </p:sp>
          <p:sp>
            <p:nvSpPr>
              <p:cNvPr id="119850" name="任意多边形 119849"/>
              <p:cNvSpPr/>
              <p:nvPr/>
            </p:nvSpPr>
            <p:spPr>
              <a:xfrm>
                <a:off x="1548" y="1821"/>
                <a:ext cx="111" cy="69"/>
              </a:xfrm>
              <a:custGeom>
                <a:avLst/>
                <a:gdLst/>
                <a:ahLst/>
                <a:cxnLst/>
                <a:rect l="0" t="0" r="0" b="0"/>
                <a:pathLst>
                  <a:path w="111" h="69">
                    <a:moveTo>
                      <a:pt x="0" y="69"/>
                    </a:moveTo>
                    <a:lnTo>
                      <a:pt x="111" y="36"/>
                    </a:lnTo>
                    <a:lnTo>
                      <a:pt x="0" y="0"/>
                    </a:lnTo>
                    <a:lnTo>
                      <a:pt x="0" y="69"/>
                    </a:lnTo>
                    <a:close/>
                  </a:path>
                </a:pathLst>
              </a:custGeom>
              <a:solidFill>
                <a:srgbClr val="000000"/>
              </a:solidFill>
              <a:ln w="19050">
                <a:noFill/>
              </a:ln>
            </p:spPr>
            <p:txBody>
              <a:bodyPr/>
              <a:lstStyle/>
              <a:p>
                <a:endParaRPr lang="zh-CN" altLang="en-US"/>
              </a:p>
            </p:txBody>
          </p:sp>
        </p:grpSp>
        <p:sp>
          <p:nvSpPr>
            <p:cNvPr id="119852" name="矩形 119851"/>
            <p:cNvSpPr/>
            <p:nvPr/>
          </p:nvSpPr>
          <p:spPr>
            <a:xfrm>
              <a:off x="5011" y="1325"/>
              <a:ext cx="267" cy="1005"/>
            </a:xfrm>
            <a:prstGeom prst="rect">
              <a:avLst/>
            </a:prstGeom>
            <a:solidFill>
              <a:srgbClr val="FFFFFF"/>
            </a:solidFill>
            <a:ln w="19050" cap="flat" cmpd="sng">
              <a:solidFill>
                <a:srgbClr val="000000"/>
              </a:solidFill>
              <a:prstDash val="solid"/>
              <a:miter/>
              <a:headEnd type="none" w="med" len="med"/>
              <a:tailEnd type="none" w="med" len="med"/>
            </a:ln>
          </p:spPr>
          <p:txBody>
            <a:bodyPr/>
            <a:lstStyle/>
            <a:p>
              <a:endParaRPr lang="zh-CN" altLang="en-US"/>
            </a:p>
          </p:txBody>
        </p:sp>
        <p:sp>
          <p:nvSpPr>
            <p:cNvPr id="119853" name="矩形 119852"/>
            <p:cNvSpPr/>
            <p:nvPr/>
          </p:nvSpPr>
          <p:spPr>
            <a:xfrm>
              <a:off x="5142" y="1425"/>
              <a:ext cx="32" cy="154"/>
            </a:xfrm>
            <a:prstGeom prst="rect">
              <a:avLst/>
            </a:prstGeom>
            <a:noFill/>
            <a:ln w="19050">
              <a:noFill/>
            </a:ln>
          </p:spPr>
          <p:txBody>
            <a:bodyPr wrap="none" lIns="0" tIns="0" rIns="0" bIns="0">
              <a:spAutoFit/>
            </a:bodyPr>
            <a:lstStyle/>
            <a:p>
              <a:pPr lvl="0" eaLnBrk="0" hangingPunct="0"/>
              <a:r>
                <a:rPr lang="en-US" altLang="zh-CN" sz="1600" dirty="0">
                  <a:solidFill>
                    <a:srgbClr val="000000"/>
                  </a:solidFill>
                  <a:latin typeface="Times New Roman" panose="02020603050405020304" charset="0"/>
                  <a:ea typeface="宋体" panose="02010600030101010101" pitchFamily="2" charset="-122"/>
                </a:rPr>
                <a:t> </a:t>
              </a:r>
              <a:endParaRPr lang="en-US" altLang="zh-CN" sz="3200" dirty="0">
                <a:latin typeface="Arial" panose="020B0604020202020204" pitchFamily="34" charset="0"/>
                <a:ea typeface="宋体" panose="02010600030101010101" pitchFamily="2" charset="-122"/>
              </a:endParaRPr>
            </a:p>
          </p:txBody>
        </p:sp>
        <p:sp>
          <p:nvSpPr>
            <p:cNvPr id="119854" name="矩形 119853"/>
            <p:cNvSpPr/>
            <p:nvPr/>
          </p:nvSpPr>
          <p:spPr>
            <a:xfrm>
              <a:off x="5081" y="1673"/>
              <a:ext cx="128"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信</a:t>
              </a:r>
              <a:endParaRPr lang="zh-CN" altLang="en-US" sz="3200" dirty="0">
                <a:latin typeface="Arial" panose="020B0604020202020204" pitchFamily="34" charset="0"/>
                <a:ea typeface="宋体" panose="02010600030101010101" pitchFamily="2" charset="-122"/>
              </a:endParaRPr>
            </a:p>
          </p:txBody>
        </p:sp>
        <p:sp>
          <p:nvSpPr>
            <p:cNvPr id="119855" name="矩形 119854"/>
            <p:cNvSpPr/>
            <p:nvPr/>
          </p:nvSpPr>
          <p:spPr>
            <a:xfrm>
              <a:off x="5206" y="1668"/>
              <a:ext cx="32" cy="154"/>
            </a:xfrm>
            <a:prstGeom prst="rect">
              <a:avLst/>
            </a:prstGeom>
            <a:noFill/>
            <a:ln w="19050">
              <a:noFill/>
            </a:ln>
          </p:spPr>
          <p:txBody>
            <a:bodyPr wrap="none" lIns="0" tIns="0" rIns="0" bIns="0">
              <a:spAutoFit/>
            </a:bodyPr>
            <a:lstStyle/>
            <a:p>
              <a:pPr lvl="0" eaLnBrk="0" hangingPunct="0"/>
              <a:r>
                <a:rPr lang="en-US" altLang="zh-CN" sz="1600" dirty="0">
                  <a:solidFill>
                    <a:srgbClr val="000000"/>
                  </a:solidFill>
                  <a:latin typeface="Times New Roman" panose="02020603050405020304" charset="0"/>
                  <a:ea typeface="宋体" panose="02010600030101010101" pitchFamily="2" charset="-122"/>
                </a:rPr>
                <a:t> </a:t>
              </a:r>
              <a:endParaRPr lang="en-US" altLang="zh-CN" sz="3200" dirty="0">
                <a:latin typeface="Arial" panose="020B0604020202020204" pitchFamily="34" charset="0"/>
                <a:ea typeface="宋体" panose="02010600030101010101" pitchFamily="2" charset="-122"/>
              </a:endParaRPr>
            </a:p>
          </p:txBody>
        </p:sp>
        <p:sp>
          <p:nvSpPr>
            <p:cNvPr id="119856" name="矩形 119855"/>
            <p:cNvSpPr/>
            <p:nvPr/>
          </p:nvSpPr>
          <p:spPr>
            <a:xfrm>
              <a:off x="5081" y="1918"/>
              <a:ext cx="128"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宿</a:t>
              </a:r>
              <a:endParaRPr lang="zh-CN" altLang="en-US" sz="3200" dirty="0">
                <a:latin typeface="Arial" panose="020B0604020202020204" pitchFamily="34" charset="0"/>
                <a:ea typeface="宋体" panose="02010600030101010101" pitchFamily="2" charset="-122"/>
              </a:endParaRPr>
            </a:p>
          </p:txBody>
        </p:sp>
        <p:sp>
          <p:nvSpPr>
            <p:cNvPr id="119857" name="矩形 119856"/>
            <p:cNvSpPr/>
            <p:nvPr/>
          </p:nvSpPr>
          <p:spPr>
            <a:xfrm>
              <a:off x="5206" y="1913"/>
              <a:ext cx="32" cy="154"/>
            </a:xfrm>
            <a:prstGeom prst="rect">
              <a:avLst/>
            </a:prstGeom>
            <a:noFill/>
            <a:ln w="19050">
              <a:noFill/>
            </a:ln>
          </p:spPr>
          <p:txBody>
            <a:bodyPr wrap="none" lIns="0" tIns="0" rIns="0" bIns="0">
              <a:spAutoFit/>
            </a:bodyPr>
            <a:lstStyle/>
            <a:p>
              <a:pPr lvl="0" eaLnBrk="0" hangingPunct="0"/>
              <a:r>
                <a:rPr lang="en-US" altLang="zh-CN" sz="1600" dirty="0">
                  <a:solidFill>
                    <a:srgbClr val="000000"/>
                  </a:solidFill>
                  <a:latin typeface="Times New Roman" panose="02020603050405020304" charset="0"/>
                  <a:ea typeface="宋体" panose="02010600030101010101" pitchFamily="2" charset="-122"/>
                </a:rPr>
                <a:t> </a:t>
              </a:r>
              <a:endParaRPr lang="en-US" altLang="zh-CN" sz="3200" dirty="0">
                <a:latin typeface="Arial" panose="020B0604020202020204" pitchFamily="34" charset="0"/>
                <a:ea typeface="宋体" panose="02010600030101010101" pitchFamily="2" charset="-122"/>
              </a:endParaRPr>
            </a:p>
          </p:txBody>
        </p:sp>
        <p:grpSp>
          <p:nvGrpSpPr>
            <p:cNvPr id="119860" name="组合 119859"/>
            <p:cNvGrpSpPr/>
            <p:nvPr/>
          </p:nvGrpSpPr>
          <p:grpSpPr>
            <a:xfrm>
              <a:off x="4719" y="1807"/>
              <a:ext cx="309" cy="69"/>
              <a:chOff x="4719" y="1807"/>
              <a:chExt cx="309" cy="69"/>
            </a:xfrm>
          </p:grpSpPr>
          <p:sp>
            <p:nvSpPr>
              <p:cNvPr id="119858" name="直接连接符 119857"/>
              <p:cNvSpPr/>
              <p:nvPr/>
            </p:nvSpPr>
            <p:spPr>
              <a:xfrm>
                <a:off x="4719" y="1840"/>
                <a:ext cx="203" cy="1"/>
              </a:xfrm>
              <a:prstGeom prst="line">
                <a:avLst/>
              </a:prstGeom>
              <a:ln w="19050" cap="flat" cmpd="sng">
                <a:solidFill>
                  <a:srgbClr val="000000"/>
                </a:solidFill>
                <a:prstDash val="solid"/>
                <a:headEnd type="none" w="med" len="med"/>
                <a:tailEnd type="none" w="med" len="med"/>
              </a:ln>
            </p:spPr>
          </p:sp>
          <p:sp>
            <p:nvSpPr>
              <p:cNvPr id="119859" name="任意多边形 119858"/>
              <p:cNvSpPr/>
              <p:nvPr/>
            </p:nvSpPr>
            <p:spPr>
              <a:xfrm>
                <a:off x="4916" y="1807"/>
                <a:ext cx="112" cy="69"/>
              </a:xfrm>
              <a:custGeom>
                <a:avLst/>
                <a:gdLst/>
                <a:ahLst/>
                <a:cxnLst/>
                <a:rect l="0" t="0" r="0" b="0"/>
                <a:pathLst>
                  <a:path w="112" h="69">
                    <a:moveTo>
                      <a:pt x="0" y="69"/>
                    </a:moveTo>
                    <a:lnTo>
                      <a:pt x="112" y="33"/>
                    </a:lnTo>
                    <a:lnTo>
                      <a:pt x="0" y="0"/>
                    </a:lnTo>
                    <a:lnTo>
                      <a:pt x="0" y="69"/>
                    </a:lnTo>
                    <a:close/>
                  </a:path>
                </a:pathLst>
              </a:custGeom>
              <a:solidFill>
                <a:srgbClr val="000000"/>
              </a:solidFill>
              <a:ln w="19050">
                <a:noFill/>
              </a:ln>
            </p:spPr>
            <p:txBody>
              <a:bodyPr/>
              <a:lstStyle/>
              <a:p>
                <a:endParaRPr lang="zh-CN" altLang="en-US"/>
              </a:p>
            </p:txBody>
          </p:sp>
        </p:grpSp>
        <p:sp>
          <p:nvSpPr>
            <p:cNvPr id="119861" name="矩形 119860"/>
            <p:cNvSpPr/>
            <p:nvPr/>
          </p:nvSpPr>
          <p:spPr>
            <a:xfrm>
              <a:off x="2227" y="1325"/>
              <a:ext cx="267" cy="1005"/>
            </a:xfrm>
            <a:prstGeom prst="rect">
              <a:avLst/>
            </a:prstGeom>
            <a:solidFill>
              <a:srgbClr val="FFFFFF"/>
            </a:solidFill>
            <a:ln w="19050" cap="flat" cmpd="sng">
              <a:solidFill>
                <a:srgbClr val="000000"/>
              </a:solidFill>
              <a:prstDash val="solid"/>
              <a:miter/>
              <a:headEnd type="none" w="med" len="med"/>
              <a:tailEnd type="none" w="med" len="med"/>
            </a:ln>
          </p:spPr>
          <p:txBody>
            <a:bodyPr/>
            <a:lstStyle/>
            <a:p>
              <a:endParaRPr lang="zh-CN" altLang="en-US"/>
            </a:p>
          </p:txBody>
        </p:sp>
        <p:sp>
          <p:nvSpPr>
            <p:cNvPr id="119862" name="矩形 119861"/>
            <p:cNvSpPr/>
            <p:nvPr/>
          </p:nvSpPr>
          <p:spPr>
            <a:xfrm>
              <a:off x="2358" y="1425"/>
              <a:ext cx="32" cy="154"/>
            </a:xfrm>
            <a:prstGeom prst="rect">
              <a:avLst/>
            </a:prstGeom>
            <a:noFill/>
            <a:ln w="19050">
              <a:noFill/>
            </a:ln>
          </p:spPr>
          <p:txBody>
            <a:bodyPr wrap="none" lIns="0" tIns="0" rIns="0" bIns="0">
              <a:spAutoFit/>
            </a:bodyPr>
            <a:lstStyle/>
            <a:p>
              <a:pPr lvl="0" eaLnBrk="0" hangingPunct="0"/>
              <a:r>
                <a:rPr lang="en-US" altLang="zh-CN" sz="1600" dirty="0">
                  <a:solidFill>
                    <a:srgbClr val="000000"/>
                  </a:solidFill>
                  <a:latin typeface="Times New Roman" panose="02020603050405020304" charset="0"/>
                  <a:ea typeface="宋体" panose="02010600030101010101" pitchFamily="2" charset="-122"/>
                </a:rPr>
                <a:t> </a:t>
              </a:r>
              <a:endParaRPr lang="en-US" altLang="zh-CN" sz="3200" dirty="0">
                <a:latin typeface="Arial" panose="020B0604020202020204" pitchFamily="34" charset="0"/>
                <a:ea typeface="宋体" panose="02010600030101010101" pitchFamily="2" charset="-122"/>
              </a:endParaRPr>
            </a:p>
          </p:txBody>
        </p:sp>
        <p:sp>
          <p:nvSpPr>
            <p:cNvPr id="119863" name="矩形 119862"/>
            <p:cNvSpPr/>
            <p:nvPr/>
          </p:nvSpPr>
          <p:spPr>
            <a:xfrm>
              <a:off x="2297" y="1673"/>
              <a:ext cx="128"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调</a:t>
              </a:r>
              <a:endParaRPr lang="zh-CN" altLang="en-US" sz="3200" dirty="0">
                <a:latin typeface="Arial" panose="020B0604020202020204" pitchFamily="34" charset="0"/>
                <a:ea typeface="宋体" panose="02010600030101010101" pitchFamily="2" charset="-122"/>
              </a:endParaRPr>
            </a:p>
          </p:txBody>
        </p:sp>
        <p:sp>
          <p:nvSpPr>
            <p:cNvPr id="119864" name="矩形 119863"/>
            <p:cNvSpPr/>
            <p:nvPr/>
          </p:nvSpPr>
          <p:spPr>
            <a:xfrm>
              <a:off x="2422" y="1668"/>
              <a:ext cx="32" cy="154"/>
            </a:xfrm>
            <a:prstGeom prst="rect">
              <a:avLst/>
            </a:prstGeom>
            <a:noFill/>
            <a:ln w="19050">
              <a:noFill/>
            </a:ln>
          </p:spPr>
          <p:txBody>
            <a:bodyPr wrap="none" lIns="0" tIns="0" rIns="0" bIns="0">
              <a:spAutoFit/>
            </a:bodyPr>
            <a:lstStyle/>
            <a:p>
              <a:pPr lvl="0" eaLnBrk="0" hangingPunct="0"/>
              <a:r>
                <a:rPr lang="en-US" altLang="zh-CN" sz="1600" dirty="0">
                  <a:solidFill>
                    <a:srgbClr val="000000"/>
                  </a:solidFill>
                  <a:latin typeface="Times New Roman" panose="02020603050405020304" charset="0"/>
                  <a:ea typeface="宋体" panose="02010600030101010101" pitchFamily="2" charset="-122"/>
                </a:rPr>
                <a:t> </a:t>
              </a:r>
              <a:endParaRPr lang="en-US" altLang="zh-CN" sz="3200" dirty="0">
                <a:latin typeface="Arial" panose="020B0604020202020204" pitchFamily="34" charset="0"/>
                <a:ea typeface="宋体" panose="02010600030101010101" pitchFamily="2" charset="-122"/>
              </a:endParaRPr>
            </a:p>
          </p:txBody>
        </p:sp>
        <p:sp>
          <p:nvSpPr>
            <p:cNvPr id="119865" name="矩形 119864"/>
            <p:cNvSpPr/>
            <p:nvPr/>
          </p:nvSpPr>
          <p:spPr>
            <a:xfrm>
              <a:off x="2297" y="1918"/>
              <a:ext cx="128"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制</a:t>
              </a:r>
              <a:endParaRPr lang="zh-CN" altLang="en-US" sz="3200" dirty="0">
                <a:latin typeface="Arial" panose="020B0604020202020204" pitchFamily="34" charset="0"/>
                <a:ea typeface="宋体" panose="02010600030101010101" pitchFamily="2" charset="-122"/>
              </a:endParaRPr>
            </a:p>
          </p:txBody>
        </p:sp>
        <p:sp>
          <p:nvSpPr>
            <p:cNvPr id="119866" name="矩形 119865"/>
            <p:cNvSpPr/>
            <p:nvPr/>
          </p:nvSpPr>
          <p:spPr>
            <a:xfrm>
              <a:off x="2422" y="1913"/>
              <a:ext cx="32" cy="154"/>
            </a:xfrm>
            <a:prstGeom prst="rect">
              <a:avLst/>
            </a:prstGeom>
            <a:noFill/>
            <a:ln w="19050">
              <a:noFill/>
            </a:ln>
          </p:spPr>
          <p:txBody>
            <a:bodyPr wrap="none" lIns="0" tIns="0" rIns="0" bIns="0">
              <a:spAutoFit/>
            </a:bodyPr>
            <a:lstStyle/>
            <a:p>
              <a:pPr lvl="0" eaLnBrk="0" hangingPunct="0"/>
              <a:r>
                <a:rPr lang="en-US" altLang="zh-CN" sz="1600" dirty="0">
                  <a:solidFill>
                    <a:srgbClr val="000000"/>
                  </a:solidFill>
                  <a:latin typeface="Times New Roman" panose="02020603050405020304" charset="0"/>
                  <a:ea typeface="宋体" panose="02010600030101010101" pitchFamily="2" charset="-122"/>
                </a:rPr>
                <a:t> </a:t>
              </a:r>
              <a:endParaRPr lang="en-US" altLang="zh-CN" sz="3200" dirty="0">
                <a:latin typeface="Arial" panose="020B0604020202020204" pitchFamily="34" charset="0"/>
                <a:ea typeface="宋体" panose="02010600030101010101" pitchFamily="2" charset="-122"/>
              </a:endParaRPr>
            </a:p>
          </p:txBody>
        </p:sp>
        <p:grpSp>
          <p:nvGrpSpPr>
            <p:cNvPr id="119869" name="组合 119868"/>
            <p:cNvGrpSpPr/>
            <p:nvPr/>
          </p:nvGrpSpPr>
          <p:grpSpPr>
            <a:xfrm>
              <a:off x="1935" y="1807"/>
              <a:ext cx="309" cy="69"/>
              <a:chOff x="1935" y="1807"/>
              <a:chExt cx="309" cy="69"/>
            </a:xfrm>
          </p:grpSpPr>
          <p:sp>
            <p:nvSpPr>
              <p:cNvPr id="119867" name="直接连接符 119866"/>
              <p:cNvSpPr/>
              <p:nvPr/>
            </p:nvSpPr>
            <p:spPr>
              <a:xfrm>
                <a:off x="1935" y="1840"/>
                <a:ext cx="203" cy="1"/>
              </a:xfrm>
              <a:prstGeom prst="line">
                <a:avLst/>
              </a:prstGeom>
              <a:ln w="19050" cap="flat" cmpd="sng">
                <a:solidFill>
                  <a:srgbClr val="000000"/>
                </a:solidFill>
                <a:prstDash val="solid"/>
                <a:headEnd type="none" w="med" len="med"/>
                <a:tailEnd type="none" w="med" len="med"/>
              </a:ln>
            </p:spPr>
          </p:sp>
          <p:sp>
            <p:nvSpPr>
              <p:cNvPr id="119868" name="任意多边形 119867"/>
              <p:cNvSpPr/>
              <p:nvPr/>
            </p:nvSpPr>
            <p:spPr>
              <a:xfrm>
                <a:off x="2133" y="1807"/>
                <a:ext cx="111" cy="69"/>
              </a:xfrm>
              <a:custGeom>
                <a:avLst/>
                <a:gdLst/>
                <a:ahLst/>
                <a:cxnLst/>
                <a:rect l="0" t="0" r="0" b="0"/>
                <a:pathLst>
                  <a:path w="111" h="69">
                    <a:moveTo>
                      <a:pt x="0" y="69"/>
                    </a:moveTo>
                    <a:lnTo>
                      <a:pt x="111" y="33"/>
                    </a:lnTo>
                    <a:lnTo>
                      <a:pt x="0" y="0"/>
                    </a:lnTo>
                    <a:lnTo>
                      <a:pt x="0" y="69"/>
                    </a:lnTo>
                    <a:close/>
                  </a:path>
                </a:pathLst>
              </a:custGeom>
              <a:solidFill>
                <a:srgbClr val="000000"/>
              </a:solidFill>
              <a:ln w="19050">
                <a:noFill/>
              </a:ln>
            </p:spPr>
            <p:txBody>
              <a:bodyPr/>
              <a:lstStyle/>
              <a:p>
                <a:endParaRPr lang="zh-CN" altLang="en-US"/>
              </a:p>
            </p:txBody>
          </p:sp>
        </p:grpSp>
        <p:sp>
          <p:nvSpPr>
            <p:cNvPr id="119870" name="矩形 119869"/>
            <p:cNvSpPr/>
            <p:nvPr/>
          </p:nvSpPr>
          <p:spPr>
            <a:xfrm>
              <a:off x="2798" y="1339"/>
              <a:ext cx="267" cy="1005"/>
            </a:xfrm>
            <a:prstGeom prst="rect">
              <a:avLst/>
            </a:prstGeom>
            <a:solidFill>
              <a:srgbClr val="FFFFFF"/>
            </a:solidFill>
            <a:ln w="19050" cap="flat" cmpd="sng">
              <a:solidFill>
                <a:srgbClr val="000000"/>
              </a:solidFill>
              <a:prstDash val="solid"/>
              <a:miter/>
              <a:headEnd type="none" w="med" len="med"/>
              <a:tailEnd type="none" w="med" len="med"/>
            </a:ln>
          </p:spPr>
          <p:txBody>
            <a:bodyPr/>
            <a:lstStyle/>
            <a:p>
              <a:endParaRPr lang="zh-CN" altLang="en-US"/>
            </a:p>
          </p:txBody>
        </p:sp>
        <p:sp>
          <p:nvSpPr>
            <p:cNvPr id="119871" name="矩形 119870"/>
            <p:cNvSpPr/>
            <p:nvPr/>
          </p:nvSpPr>
          <p:spPr>
            <a:xfrm>
              <a:off x="2929" y="1439"/>
              <a:ext cx="32" cy="154"/>
            </a:xfrm>
            <a:prstGeom prst="rect">
              <a:avLst/>
            </a:prstGeom>
            <a:noFill/>
            <a:ln w="19050">
              <a:noFill/>
            </a:ln>
          </p:spPr>
          <p:txBody>
            <a:bodyPr wrap="none" lIns="0" tIns="0" rIns="0" bIns="0">
              <a:spAutoFit/>
            </a:bodyPr>
            <a:lstStyle/>
            <a:p>
              <a:pPr lvl="0" eaLnBrk="0" hangingPunct="0"/>
              <a:r>
                <a:rPr lang="en-US" altLang="zh-CN" sz="1600" dirty="0">
                  <a:solidFill>
                    <a:srgbClr val="000000"/>
                  </a:solidFill>
                  <a:latin typeface="Times New Roman" panose="02020603050405020304" charset="0"/>
                  <a:ea typeface="宋体" panose="02010600030101010101" pitchFamily="2" charset="-122"/>
                </a:rPr>
                <a:t> </a:t>
              </a:r>
              <a:endParaRPr lang="en-US" altLang="zh-CN" sz="3200" dirty="0">
                <a:latin typeface="Arial" panose="020B0604020202020204" pitchFamily="34" charset="0"/>
                <a:ea typeface="宋体" panose="02010600030101010101" pitchFamily="2" charset="-122"/>
              </a:endParaRPr>
            </a:p>
          </p:txBody>
        </p:sp>
        <p:sp>
          <p:nvSpPr>
            <p:cNvPr id="119872" name="矩形 119871"/>
            <p:cNvSpPr/>
            <p:nvPr/>
          </p:nvSpPr>
          <p:spPr>
            <a:xfrm>
              <a:off x="2867" y="1687"/>
              <a:ext cx="128"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信</a:t>
              </a:r>
              <a:endParaRPr lang="zh-CN" altLang="en-US" sz="3200" dirty="0">
                <a:latin typeface="Arial" panose="020B0604020202020204" pitchFamily="34" charset="0"/>
                <a:ea typeface="宋体" panose="02010600030101010101" pitchFamily="2" charset="-122"/>
              </a:endParaRPr>
            </a:p>
          </p:txBody>
        </p:sp>
        <p:sp>
          <p:nvSpPr>
            <p:cNvPr id="119873" name="矩形 119872"/>
            <p:cNvSpPr/>
            <p:nvPr/>
          </p:nvSpPr>
          <p:spPr>
            <a:xfrm>
              <a:off x="2993" y="1682"/>
              <a:ext cx="32" cy="154"/>
            </a:xfrm>
            <a:prstGeom prst="rect">
              <a:avLst/>
            </a:prstGeom>
            <a:noFill/>
            <a:ln w="19050">
              <a:noFill/>
            </a:ln>
          </p:spPr>
          <p:txBody>
            <a:bodyPr wrap="none" lIns="0" tIns="0" rIns="0" bIns="0">
              <a:spAutoFit/>
            </a:bodyPr>
            <a:lstStyle/>
            <a:p>
              <a:pPr lvl="0" eaLnBrk="0" hangingPunct="0"/>
              <a:r>
                <a:rPr lang="en-US" altLang="zh-CN" sz="1600" dirty="0">
                  <a:solidFill>
                    <a:srgbClr val="000000"/>
                  </a:solidFill>
                  <a:latin typeface="Times New Roman" panose="02020603050405020304" charset="0"/>
                  <a:ea typeface="宋体" panose="02010600030101010101" pitchFamily="2" charset="-122"/>
                </a:rPr>
                <a:t> </a:t>
              </a:r>
              <a:endParaRPr lang="en-US" altLang="zh-CN" sz="3200" dirty="0">
                <a:latin typeface="Arial" panose="020B0604020202020204" pitchFamily="34" charset="0"/>
                <a:ea typeface="宋体" panose="02010600030101010101" pitchFamily="2" charset="-122"/>
              </a:endParaRPr>
            </a:p>
          </p:txBody>
        </p:sp>
        <p:sp>
          <p:nvSpPr>
            <p:cNvPr id="119874" name="矩形 119873"/>
            <p:cNvSpPr/>
            <p:nvPr/>
          </p:nvSpPr>
          <p:spPr>
            <a:xfrm>
              <a:off x="2867" y="1932"/>
              <a:ext cx="128"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道</a:t>
              </a:r>
              <a:endParaRPr lang="zh-CN" altLang="en-US" sz="3200" dirty="0">
                <a:latin typeface="Arial" panose="020B0604020202020204" pitchFamily="34" charset="0"/>
                <a:ea typeface="宋体" panose="02010600030101010101" pitchFamily="2" charset="-122"/>
              </a:endParaRPr>
            </a:p>
          </p:txBody>
        </p:sp>
        <p:sp>
          <p:nvSpPr>
            <p:cNvPr id="119875" name="矩形 119874"/>
            <p:cNvSpPr/>
            <p:nvPr/>
          </p:nvSpPr>
          <p:spPr>
            <a:xfrm>
              <a:off x="2993" y="1926"/>
              <a:ext cx="32" cy="154"/>
            </a:xfrm>
            <a:prstGeom prst="rect">
              <a:avLst/>
            </a:prstGeom>
            <a:noFill/>
            <a:ln w="19050">
              <a:noFill/>
            </a:ln>
          </p:spPr>
          <p:txBody>
            <a:bodyPr wrap="none" lIns="0" tIns="0" rIns="0" bIns="0">
              <a:spAutoFit/>
            </a:bodyPr>
            <a:lstStyle/>
            <a:p>
              <a:pPr lvl="0" eaLnBrk="0" hangingPunct="0"/>
              <a:r>
                <a:rPr lang="en-US" altLang="zh-CN" sz="1600" dirty="0">
                  <a:solidFill>
                    <a:srgbClr val="000000"/>
                  </a:solidFill>
                  <a:latin typeface="Times New Roman" panose="02020603050405020304" charset="0"/>
                  <a:ea typeface="宋体" panose="02010600030101010101" pitchFamily="2" charset="-122"/>
                </a:rPr>
                <a:t> </a:t>
              </a:r>
              <a:endParaRPr lang="en-US" altLang="zh-CN" sz="3200" dirty="0">
                <a:latin typeface="Arial" panose="020B0604020202020204" pitchFamily="34" charset="0"/>
                <a:ea typeface="宋体" panose="02010600030101010101" pitchFamily="2" charset="-122"/>
              </a:endParaRPr>
            </a:p>
          </p:txBody>
        </p:sp>
        <p:grpSp>
          <p:nvGrpSpPr>
            <p:cNvPr id="119878" name="组合 119877"/>
            <p:cNvGrpSpPr/>
            <p:nvPr/>
          </p:nvGrpSpPr>
          <p:grpSpPr>
            <a:xfrm>
              <a:off x="2506" y="1821"/>
              <a:ext cx="306" cy="69"/>
              <a:chOff x="2506" y="1821"/>
              <a:chExt cx="306" cy="69"/>
            </a:xfrm>
          </p:grpSpPr>
          <p:sp>
            <p:nvSpPr>
              <p:cNvPr id="119876" name="直接连接符 119875"/>
              <p:cNvSpPr/>
              <p:nvPr/>
            </p:nvSpPr>
            <p:spPr>
              <a:xfrm>
                <a:off x="2506" y="1854"/>
                <a:ext cx="203" cy="1"/>
              </a:xfrm>
              <a:prstGeom prst="line">
                <a:avLst/>
              </a:prstGeom>
              <a:ln w="19050" cap="flat" cmpd="sng">
                <a:solidFill>
                  <a:srgbClr val="000000"/>
                </a:solidFill>
                <a:prstDash val="solid"/>
                <a:headEnd type="none" w="med" len="med"/>
                <a:tailEnd type="none" w="med" len="med"/>
              </a:ln>
            </p:spPr>
          </p:sp>
          <p:sp>
            <p:nvSpPr>
              <p:cNvPr id="119877" name="任意多边形 119876"/>
              <p:cNvSpPr/>
              <p:nvPr/>
            </p:nvSpPr>
            <p:spPr>
              <a:xfrm>
                <a:off x="2703" y="1821"/>
                <a:ext cx="109" cy="69"/>
              </a:xfrm>
              <a:custGeom>
                <a:avLst/>
                <a:gdLst/>
                <a:ahLst/>
                <a:cxnLst/>
                <a:rect l="0" t="0" r="0" b="0"/>
                <a:pathLst>
                  <a:path w="109" h="69">
                    <a:moveTo>
                      <a:pt x="0" y="69"/>
                    </a:moveTo>
                    <a:lnTo>
                      <a:pt x="109" y="36"/>
                    </a:lnTo>
                    <a:lnTo>
                      <a:pt x="0" y="0"/>
                    </a:lnTo>
                    <a:lnTo>
                      <a:pt x="0" y="69"/>
                    </a:lnTo>
                    <a:close/>
                  </a:path>
                </a:pathLst>
              </a:custGeom>
              <a:solidFill>
                <a:srgbClr val="000000"/>
              </a:solidFill>
              <a:ln w="19050">
                <a:noFill/>
              </a:ln>
            </p:spPr>
            <p:txBody>
              <a:bodyPr/>
              <a:lstStyle/>
              <a:p>
                <a:endParaRPr lang="zh-CN" altLang="en-US"/>
              </a:p>
            </p:txBody>
          </p:sp>
        </p:grpSp>
        <p:sp>
          <p:nvSpPr>
            <p:cNvPr id="119879" name="矩形 119878"/>
            <p:cNvSpPr/>
            <p:nvPr/>
          </p:nvSpPr>
          <p:spPr>
            <a:xfrm>
              <a:off x="3355" y="1353"/>
              <a:ext cx="267" cy="1005"/>
            </a:xfrm>
            <a:prstGeom prst="rect">
              <a:avLst/>
            </a:prstGeom>
            <a:solidFill>
              <a:srgbClr val="FFFFFF"/>
            </a:solidFill>
            <a:ln w="19050" cap="flat" cmpd="sng">
              <a:solidFill>
                <a:srgbClr val="000000"/>
              </a:solidFill>
              <a:prstDash val="solid"/>
              <a:miter/>
              <a:headEnd type="none" w="med" len="med"/>
              <a:tailEnd type="none" w="med" len="med"/>
            </a:ln>
          </p:spPr>
          <p:txBody>
            <a:bodyPr/>
            <a:lstStyle/>
            <a:p>
              <a:endParaRPr lang="zh-CN" altLang="en-US"/>
            </a:p>
          </p:txBody>
        </p:sp>
        <p:sp>
          <p:nvSpPr>
            <p:cNvPr id="119880" name="矩形 119879"/>
            <p:cNvSpPr/>
            <p:nvPr/>
          </p:nvSpPr>
          <p:spPr>
            <a:xfrm>
              <a:off x="3486" y="1453"/>
              <a:ext cx="32" cy="154"/>
            </a:xfrm>
            <a:prstGeom prst="rect">
              <a:avLst/>
            </a:prstGeom>
            <a:noFill/>
            <a:ln w="19050">
              <a:noFill/>
            </a:ln>
          </p:spPr>
          <p:txBody>
            <a:bodyPr wrap="none" lIns="0" tIns="0" rIns="0" bIns="0">
              <a:spAutoFit/>
            </a:bodyPr>
            <a:lstStyle/>
            <a:p>
              <a:pPr lvl="0" eaLnBrk="0" hangingPunct="0"/>
              <a:r>
                <a:rPr lang="en-US" altLang="zh-CN" sz="1600" dirty="0">
                  <a:solidFill>
                    <a:srgbClr val="000000"/>
                  </a:solidFill>
                  <a:latin typeface="Times New Roman" panose="02020603050405020304" charset="0"/>
                  <a:ea typeface="宋体" panose="02010600030101010101" pitchFamily="2" charset="-122"/>
                </a:rPr>
                <a:t> </a:t>
              </a:r>
              <a:endParaRPr lang="en-US" altLang="zh-CN" sz="3200" dirty="0">
                <a:latin typeface="Arial" panose="020B0604020202020204" pitchFamily="34" charset="0"/>
                <a:ea typeface="宋体" panose="02010600030101010101" pitchFamily="2" charset="-122"/>
              </a:endParaRPr>
            </a:p>
          </p:txBody>
        </p:sp>
        <p:sp>
          <p:nvSpPr>
            <p:cNvPr id="119881" name="矩形 119880"/>
            <p:cNvSpPr/>
            <p:nvPr/>
          </p:nvSpPr>
          <p:spPr>
            <a:xfrm>
              <a:off x="3424" y="1701"/>
              <a:ext cx="128"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解</a:t>
              </a:r>
              <a:endParaRPr lang="zh-CN" altLang="en-US" sz="3200" dirty="0">
                <a:latin typeface="Arial" panose="020B0604020202020204" pitchFamily="34" charset="0"/>
                <a:ea typeface="宋体" panose="02010600030101010101" pitchFamily="2" charset="-122"/>
              </a:endParaRPr>
            </a:p>
          </p:txBody>
        </p:sp>
        <p:sp>
          <p:nvSpPr>
            <p:cNvPr id="119882" name="矩形 119881"/>
            <p:cNvSpPr/>
            <p:nvPr/>
          </p:nvSpPr>
          <p:spPr>
            <a:xfrm>
              <a:off x="3550" y="1695"/>
              <a:ext cx="32" cy="154"/>
            </a:xfrm>
            <a:prstGeom prst="rect">
              <a:avLst/>
            </a:prstGeom>
            <a:noFill/>
            <a:ln w="19050">
              <a:noFill/>
            </a:ln>
          </p:spPr>
          <p:txBody>
            <a:bodyPr wrap="none" lIns="0" tIns="0" rIns="0" bIns="0">
              <a:spAutoFit/>
            </a:bodyPr>
            <a:lstStyle/>
            <a:p>
              <a:pPr lvl="0" eaLnBrk="0" hangingPunct="0"/>
              <a:r>
                <a:rPr lang="en-US" altLang="zh-CN" sz="1600" dirty="0">
                  <a:solidFill>
                    <a:srgbClr val="000000"/>
                  </a:solidFill>
                  <a:latin typeface="Times New Roman" panose="02020603050405020304" charset="0"/>
                  <a:ea typeface="宋体" panose="02010600030101010101" pitchFamily="2" charset="-122"/>
                </a:rPr>
                <a:t> </a:t>
              </a:r>
              <a:endParaRPr lang="en-US" altLang="zh-CN" sz="3200" dirty="0">
                <a:latin typeface="Arial" panose="020B0604020202020204" pitchFamily="34" charset="0"/>
                <a:ea typeface="宋体" panose="02010600030101010101" pitchFamily="2" charset="-122"/>
              </a:endParaRPr>
            </a:p>
          </p:txBody>
        </p:sp>
        <p:sp>
          <p:nvSpPr>
            <p:cNvPr id="119883" name="矩形 119882"/>
            <p:cNvSpPr/>
            <p:nvPr/>
          </p:nvSpPr>
          <p:spPr>
            <a:xfrm>
              <a:off x="3424" y="1946"/>
              <a:ext cx="128"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调</a:t>
              </a:r>
              <a:endParaRPr lang="zh-CN" altLang="en-US" sz="3200" dirty="0">
                <a:latin typeface="Arial" panose="020B0604020202020204" pitchFamily="34" charset="0"/>
                <a:ea typeface="宋体" panose="02010600030101010101" pitchFamily="2" charset="-122"/>
              </a:endParaRPr>
            </a:p>
          </p:txBody>
        </p:sp>
        <p:sp>
          <p:nvSpPr>
            <p:cNvPr id="119884" name="矩形 119883"/>
            <p:cNvSpPr/>
            <p:nvPr/>
          </p:nvSpPr>
          <p:spPr>
            <a:xfrm>
              <a:off x="3550" y="1940"/>
              <a:ext cx="32" cy="154"/>
            </a:xfrm>
            <a:prstGeom prst="rect">
              <a:avLst/>
            </a:prstGeom>
            <a:noFill/>
            <a:ln w="19050">
              <a:noFill/>
            </a:ln>
          </p:spPr>
          <p:txBody>
            <a:bodyPr wrap="none" lIns="0" tIns="0" rIns="0" bIns="0">
              <a:spAutoFit/>
            </a:bodyPr>
            <a:lstStyle/>
            <a:p>
              <a:pPr lvl="0" eaLnBrk="0" hangingPunct="0"/>
              <a:r>
                <a:rPr lang="en-US" altLang="zh-CN" sz="1600" dirty="0">
                  <a:solidFill>
                    <a:srgbClr val="000000"/>
                  </a:solidFill>
                  <a:latin typeface="Times New Roman" panose="02020603050405020304" charset="0"/>
                  <a:ea typeface="宋体" panose="02010600030101010101" pitchFamily="2" charset="-122"/>
                </a:rPr>
                <a:t> </a:t>
              </a:r>
              <a:endParaRPr lang="en-US" altLang="zh-CN" sz="3200" dirty="0">
                <a:latin typeface="Arial" panose="020B0604020202020204" pitchFamily="34" charset="0"/>
                <a:ea typeface="宋体" panose="02010600030101010101" pitchFamily="2" charset="-122"/>
              </a:endParaRPr>
            </a:p>
          </p:txBody>
        </p:sp>
        <p:grpSp>
          <p:nvGrpSpPr>
            <p:cNvPr id="119887" name="组合 119886"/>
            <p:cNvGrpSpPr/>
            <p:nvPr/>
          </p:nvGrpSpPr>
          <p:grpSpPr>
            <a:xfrm>
              <a:off x="3062" y="1835"/>
              <a:ext cx="307" cy="69"/>
              <a:chOff x="3062" y="1835"/>
              <a:chExt cx="307" cy="69"/>
            </a:xfrm>
          </p:grpSpPr>
          <p:sp>
            <p:nvSpPr>
              <p:cNvPr id="119885" name="直接连接符 119884"/>
              <p:cNvSpPr/>
              <p:nvPr/>
            </p:nvSpPr>
            <p:spPr>
              <a:xfrm>
                <a:off x="3062" y="1868"/>
                <a:ext cx="204" cy="1"/>
              </a:xfrm>
              <a:prstGeom prst="line">
                <a:avLst/>
              </a:prstGeom>
              <a:ln w="19050" cap="flat" cmpd="sng">
                <a:solidFill>
                  <a:srgbClr val="000000"/>
                </a:solidFill>
                <a:prstDash val="solid"/>
                <a:headEnd type="none" w="med" len="med"/>
                <a:tailEnd type="none" w="med" len="med"/>
              </a:ln>
            </p:spPr>
          </p:sp>
          <p:sp>
            <p:nvSpPr>
              <p:cNvPr id="119886" name="任意多边形 119885"/>
              <p:cNvSpPr/>
              <p:nvPr/>
            </p:nvSpPr>
            <p:spPr>
              <a:xfrm>
                <a:off x="3260" y="1835"/>
                <a:ext cx="109" cy="69"/>
              </a:xfrm>
              <a:custGeom>
                <a:avLst/>
                <a:gdLst/>
                <a:ahLst/>
                <a:cxnLst/>
                <a:rect l="0" t="0" r="0" b="0"/>
                <a:pathLst>
                  <a:path w="109" h="69">
                    <a:moveTo>
                      <a:pt x="0" y="69"/>
                    </a:moveTo>
                    <a:lnTo>
                      <a:pt x="109" y="33"/>
                    </a:lnTo>
                    <a:lnTo>
                      <a:pt x="0" y="0"/>
                    </a:lnTo>
                    <a:lnTo>
                      <a:pt x="0" y="69"/>
                    </a:lnTo>
                    <a:close/>
                  </a:path>
                </a:pathLst>
              </a:custGeom>
              <a:solidFill>
                <a:srgbClr val="000000"/>
              </a:solidFill>
              <a:ln w="19050">
                <a:noFill/>
              </a:ln>
            </p:spPr>
            <p:txBody>
              <a:bodyPr/>
              <a:lstStyle/>
              <a:p>
                <a:endParaRPr lang="zh-CN" altLang="en-US"/>
              </a:p>
            </p:txBody>
          </p:sp>
        </p:grpSp>
        <p:sp>
          <p:nvSpPr>
            <p:cNvPr id="119888" name="矩形 119887"/>
            <p:cNvSpPr/>
            <p:nvPr/>
          </p:nvSpPr>
          <p:spPr>
            <a:xfrm>
              <a:off x="3911" y="1353"/>
              <a:ext cx="268" cy="1005"/>
            </a:xfrm>
            <a:prstGeom prst="rect">
              <a:avLst/>
            </a:prstGeom>
            <a:solidFill>
              <a:srgbClr val="FFFFFF"/>
            </a:solidFill>
            <a:ln w="19050" cap="flat" cmpd="sng">
              <a:solidFill>
                <a:srgbClr val="000000"/>
              </a:solidFill>
              <a:prstDash val="solid"/>
              <a:miter/>
              <a:headEnd type="none" w="med" len="med"/>
              <a:tailEnd type="none" w="med" len="med"/>
            </a:ln>
          </p:spPr>
          <p:txBody>
            <a:bodyPr/>
            <a:lstStyle/>
            <a:p>
              <a:endParaRPr lang="zh-CN" altLang="en-US"/>
            </a:p>
          </p:txBody>
        </p:sp>
        <p:sp>
          <p:nvSpPr>
            <p:cNvPr id="119889" name="矩形 119888"/>
            <p:cNvSpPr/>
            <p:nvPr/>
          </p:nvSpPr>
          <p:spPr>
            <a:xfrm>
              <a:off x="3981" y="1473"/>
              <a:ext cx="128"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信</a:t>
              </a:r>
              <a:endParaRPr lang="zh-CN" altLang="en-US" sz="3200" dirty="0">
                <a:latin typeface="Arial" panose="020B0604020202020204" pitchFamily="34" charset="0"/>
                <a:ea typeface="宋体" panose="02010600030101010101" pitchFamily="2" charset="-122"/>
              </a:endParaRPr>
            </a:p>
          </p:txBody>
        </p:sp>
        <p:sp>
          <p:nvSpPr>
            <p:cNvPr id="119890" name="矩形 119889"/>
            <p:cNvSpPr/>
            <p:nvPr/>
          </p:nvSpPr>
          <p:spPr>
            <a:xfrm>
              <a:off x="3981" y="1637"/>
              <a:ext cx="128"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道</a:t>
              </a:r>
              <a:endParaRPr lang="zh-CN" altLang="en-US" sz="3200" dirty="0">
                <a:latin typeface="Arial" panose="020B0604020202020204" pitchFamily="34" charset="0"/>
                <a:ea typeface="宋体" panose="02010600030101010101" pitchFamily="2" charset="-122"/>
              </a:endParaRPr>
            </a:p>
          </p:txBody>
        </p:sp>
        <p:sp>
          <p:nvSpPr>
            <p:cNvPr id="119891" name="矩形 119890"/>
            <p:cNvSpPr/>
            <p:nvPr/>
          </p:nvSpPr>
          <p:spPr>
            <a:xfrm>
              <a:off x="3981" y="1798"/>
              <a:ext cx="128"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译</a:t>
              </a:r>
              <a:endParaRPr lang="zh-CN" altLang="en-US" sz="3200" dirty="0">
                <a:latin typeface="Arial" panose="020B0604020202020204" pitchFamily="34" charset="0"/>
                <a:ea typeface="宋体" panose="02010600030101010101" pitchFamily="2" charset="-122"/>
              </a:endParaRPr>
            </a:p>
          </p:txBody>
        </p:sp>
        <p:sp>
          <p:nvSpPr>
            <p:cNvPr id="119892" name="矩形 119891"/>
            <p:cNvSpPr/>
            <p:nvPr/>
          </p:nvSpPr>
          <p:spPr>
            <a:xfrm>
              <a:off x="3981" y="1963"/>
              <a:ext cx="128"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码</a:t>
              </a:r>
              <a:endParaRPr lang="zh-CN" altLang="en-US" sz="3200" dirty="0">
                <a:latin typeface="Arial" panose="020B0604020202020204" pitchFamily="34" charset="0"/>
                <a:ea typeface="宋体" panose="02010600030101010101" pitchFamily="2" charset="-122"/>
              </a:endParaRPr>
            </a:p>
          </p:txBody>
        </p:sp>
        <p:sp>
          <p:nvSpPr>
            <p:cNvPr id="119893" name="矩形 119892"/>
            <p:cNvSpPr/>
            <p:nvPr/>
          </p:nvSpPr>
          <p:spPr>
            <a:xfrm>
              <a:off x="3981" y="2124"/>
              <a:ext cx="128"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器</a:t>
              </a:r>
              <a:endParaRPr lang="zh-CN" altLang="en-US" sz="3200" dirty="0">
                <a:latin typeface="Arial" panose="020B0604020202020204" pitchFamily="34" charset="0"/>
                <a:ea typeface="宋体" panose="02010600030101010101" pitchFamily="2" charset="-122"/>
              </a:endParaRPr>
            </a:p>
          </p:txBody>
        </p:sp>
        <p:sp>
          <p:nvSpPr>
            <p:cNvPr id="119894" name="矩形 119893"/>
            <p:cNvSpPr/>
            <p:nvPr/>
          </p:nvSpPr>
          <p:spPr>
            <a:xfrm>
              <a:off x="4106" y="2119"/>
              <a:ext cx="32" cy="154"/>
            </a:xfrm>
            <a:prstGeom prst="rect">
              <a:avLst/>
            </a:prstGeom>
            <a:noFill/>
            <a:ln w="19050">
              <a:noFill/>
            </a:ln>
          </p:spPr>
          <p:txBody>
            <a:bodyPr wrap="none" lIns="0" tIns="0" rIns="0" bIns="0">
              <a:spAutoFit/>
            </a:bodyPr>
            <a:lstStyle/>
            <a:p>
              <a:pPr lvl="0" eaLnBrk="0" hangingPunct="0"/>
              <a:r>
                <a:rPr lang="en-US" altLang="zh-CN" sz="1600" dirty="0">
                  <a:solidFill>
                    <a:srgbClr val="000000"/>
                  </a:solidFill>
                  <a:latin typeface="Times New Roman" panose="02020603050405020304" charset="0"/>
                  <a:ea typeface="宋体" panose="02010600030101010101" pitchFamily="2" charset="-122"/>
                </a:rPr>
                <a:t> </a:t>
              </a:r>
              <a:endParaRPr lang="en-US" altLang="zh-CN" sz="3200" dirty="0">
                <a:latin typeface="Arial" panose="020B0604020202020204" pitchFamily="34" charset="0"/>
                <a:ea typeface="宋体" panose="02010600030101010101" pitchFamily="2" charset="-122"/>
              </a:endParaRPr>
            </a:p>
          </p:txBody>
        </p:sp>
        <p:grpSp>
          <p:nvGrpSpPr>
            <p:cNvPr id="119897" name="组合 119896"/>
            <p:cNvGrpSpPr/>
            <p:nvPr/>
          </p:nvGrpSpPr>
          <p:grpSpPr>
            <a:xfrm>
              <a:off x="3619" y="1835"/>
              <a:ext cx="306" cy="69"/>
              <a:chOff x="3619" y="1835"/>
              <a:chExt cx="306" cy="69"/>
            </a:xfrm>
          </p:grpSpPr>
          <p:sp>
            <p:nvSpPr>
              <p:cNvPr id="119895" name="直接连接符 119894"/>
              <p:cNvSpPr/>
              <p:nvPr/>
            </p:nvSpPr>
            <p:spPr>
              <a:xfrm>
                <a:off x="3619" y="1868"/>
                <a:ext cx="203" cy="1"/>
              </a:xfrm>
              <a:prstGeom prst="line">
                <a:avLst/>
              </a:prstGeom>
              <a:ln w="19050" cap="flat" cmpd="sng">
                <a:solidFill>
                  <a:srgbClr val="000000"/>
                </a:solidFill>
                <a:prstDash val="solid"/>
                <a:headEnd type="none" w="med" len="med"/>
                <a:tailEnd type="none" w="med" len="med"/>
              </a:ln>
            </p:spPr>
          </p:sp>
          <p:sp>
            <p:nvSpPr>
              <p:cNvPr id="119896" name="任意多边形 119895"/>
              <p:cNvSpPr/>
              <p:nvPr/>
            </p:nvSpPr>
            <p:spPr>
              <a:xfrm>
                <a:off x="3817" y="1835"/>
                <a:ext cx="108" cy="69"/>
              </a:xfrm>
              <a:custGeom>
                <a:avLst/>
                <a:gdLst/>
                <a:ahLst/>
                <a:cxnLst/>
                <a:rect l="0" t="0" r="0" b="0"/>
                <a:pathLst>
                  <a:path w="108" h="69">
                    <a:moveTo>
                      <a:pt x="0" y="69"/>
                    </a:moveTo>
                    <a:lnTo>
                      <a:pt x="108" y="33"/>
                    </a:lnTo>
                    <a:lnTo>
                      <a:pt x="0" y="0"/>
                    </a:lnTo>
                    <a:lnTo>
                      <a:pt x="0" y="69"/>
                    </a:lnTo>
                    <a:close/>
                  </a:path>
                </a:pathLst>
              </a:custGeom>
              <a:solidFill>
                <a:srgbClr val="000000"/>
              </a:solidFill>
              <a:ln w="19050">
                <a:noFill/>
              </a:ln>
            </p:spPr>
            <p:txBody>
              <a:bodyPr/>
              <a:lstStyle/>
              <a:p>
                <a:endParaRPr lang="zh-CN" altLang="en-US"/>
              </a:p>
            </p:txBody>
          </p:sp>
        </p:grpSp>
        <p:sp>
          <p:nvSpPr>
            <p:cNvPr id="119898" name="矩形 119897"/>
            <p:cNvSpPr/>
            <p:nvPr/>
          </p:nvSpPr>
          <p:spPr>
            <a:xfrm>
              <a:off x="4468" y="1325"/>
              <a:ext cx="268" cy="1005"/>
            </a:xfrm>
            <a:prstGeom prst="rect">
              <a:avLst/>
            </a:prstGeom>
            <a:solidFill>
              <a:srgbClr val="FFFFFF"/>
            </a:solidFill>
            <a:ln w="19050" cap="flat" cmpd="sng">
              <a:solidFill>
                <a:srgbClr val="000000"/>
              </a:solidFill>
              <a:prstDash val="solid"/>
              <a:miter/>
              <a:headEnd type="none" w="med" len="med"/>
              <a:tailEnd type="none" w="med" len="med"/>
            </a:ln>
          </p:spPr>
          <p:txBody>
            <a:bodyPr/>
            <a:lstStyle/>
            <a:p>
              <a:endParaRPr lang="zh-CN" altLang="en-US"/>
            </a:p>
          </p:txBody>
        </p:sp>
        <p:sp>
          <p:nvSpPr>
            <p:cNvPr id="119899" name="矩形 119898"/>
            <p:cNvSpPr/>
            <p:nvPr/>
          </p:nvSpPr>
          <p:spPr>
            <a:xfrm>
              <a:off x="4538" y="1445"/>
              <a:ext cx="128"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信</a:t>
              </a:r>
              <a:endParaRPr lang="zh-CN" altLang="en-US" sz="3200" dirty="0">
                <a:latin typeface="Arial" panose="020B0604020202020204" pitchFamily="34" charset="0"/>
                <a:ea typeface="宋体" panose="02010600030101010101" pitchFamily="2" charset="-122"/>
              </a:endParaRPr>
            </a:p>
          </p:txBody>
        </p:sp>
        <p:sp>
          <p:nvSpPr>
            <p:cNvPr id="119900" name="矩形 119899"/>
            <p:cNvSpPr/>
            <p:nvPr/>
          </p:nvSpPr>
          <p:spPr>
            <a:xfrm>
              <a:off x="4538" y="1609"/>
              <a:ext cx="128"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源</a:t>
              </a:r>
              <a:endParaRPr lang="zh-CN" altLang="en-US" sz="3200" dirty="0">
                <a:latin typeface="Arial" panose="020B0604020202020204" pitchFamily="34" charset="0"/>
                <a:ea typeface="宋体" panose="02010600030101010101" pitchFamily="2" charset="-122"/>
              </a:endParaRPr>
            </a:p>
          </p:txBody>
        </p:sp>
        <p:sp>
          <p:nvSpPr>
            <p:cNvPr id="119901" name="矩形 119900"/>
            <p:cNvSpPr/>
            <p:nvPr/>
          </p:nvSpPr>
          <p:spPr>
            <a:xfrm>
              <a:off x="4538" y="1771"/>
              <a:ext cx="128"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译</a:t>
              </a:r>
              <a:endParaRPr lang="zh-CN" altLang="en-US" sz="3200" dirty="0">
                <a:latin typeface="Arial" panose="020B0604020202020204" pitchFamily="34" charset="0"/>
                <a:ea typeface="宋体" panose="02010600030101010101" pitchFamily="2" charset="-122"/>
              </a:endParaRPr>
            </a:p>
          </p:txBody>
        </p:sp>
        <p:sp>
          <p:nvSpPr>
            <p:cNvPr id="119902" name="矩形 119901"/>
            <p:cNvSpPr/>
            <p:nvPr/>
          </p:nvSpPr>
          <p:spPr>
            <a:xfrm>
              <a:off x="4538" y="1935"/>
              <a:ext cx="128"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码</a:t>
              </a:r>
              <a:endParaRPr lang="zh-CN" altLang="en-US" sz="3200" dirty="0">
                <a:latin typeface="Arial" panose="020B0604020202020204" pitchFamily="34" charset="0"/>
                <a:ea typeface="宋体" panose="02010600030101010101" pitchFamily="2" charset="-122"/>
              </a:endParaRPr>
            </a:p>
          </p:txBody>
        </p:sp>
        <p:sp>
          <p:nvSpPr>
            <p:cNvPr id="119903" name="矩形 119902"/>
            <p:cNvSpPr/>
            <p:nvPr/>
          </p:nvSpPr>
          <p:spPr>
            <a:xfrm>
              <a:off x="4538" y="2096"/>
              <a:ext cx="128"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器</a:t>
              </a:r>
              <a:endParaRPr lang="zh-CN" altLang="en-US" sz="3200" dirty="0">
                <a:latin typeface="Arial" panose="020B0604020202020204" pitchFamily="34" charset="0"/>
                <a:ea typeface="宋体" panose="02010600030101010101" pitchFamily="2" charset="-122"/>
              </a:endParaRPr>
            </a:p>
          </p:txBody>
        </p:sp>
        <p:sp>
          <p:nvSpPr>
            <p:cNvPr id="119904" name="矩形 119903"/>
            <p:cNvSpPr/>
            <p:nvPr/>
          </p:nvSpPr>
          <p:spPr>
            <a:xfrm>
              <a:off x="4663" y="2091"/>
              <a:ext cx="32" cy="154"/>
            </a:xfrm>
            <a:prstGeom prst="rect">
              <a:avLst/>
            </a:prstGeom>
            <a:noFill/>
            <a:ln w="19050">
              <a:noFill/>
            </a:ln>
          </p:spPr>
          <p:txBody>
            <a:bodyPr wrap="none" lIns="0" tIns="0" rIns="0" bIns="0">
              <a:spAutoFit/>
            </a:bodyPr>
            <a:lstStyle/>
            <a:p>
              <a:pPr lvl="0" eaLnBrk="0" hangingPunct="0"/>
              <a:r>
                <a:rPr lang="en-US" altLang="zh-CN" sz="1600" dirty="0">
                  <a:solidFill>
                    <a:srgbClr val="000000"/>
                  </a:solidFill>
                  <a:latin typeface="Times New Roman" panose="02020603050405020304" charset="0"/>
                  <a:ea typeface="宋体" panose="02010600030101010101" pitchFamily="2" charset="-122"/>
                </a:rPr>
                <a:t> </a:t>
              </a:r>
              <a:endParaRPr lang="en-US" altLang="zh-CN" sz="3200" dirty="0">
                <a:latin typeface="Arial" panose="020B0604020202020204" pitchFamily="34" charset="0"/>
                <a:ea typeface="宋体" panose="02010600030101010101" pitchFamily="2" charset="-122"/>
              </a:endParaRPr>
            </a:p>
          </p:txBody>
        </p:sp>
        <p:grpSp>
          <p:nvGrpSpPr>
            <p:cNvPr id="119907" name="组合 119906"/>
            <p:cNvGrpSpPr/>
            <p:nvPr/>
          </p:nvGrpSpPr>
          <p:grpSpPr>
            <a:xfrm>
              <a:off x="4176" y="1807"/>
              <a:ext cx="306" cy="69"/>
              <a:chOff x="4176" y="1807"/>
              <a:chExt cx="306" cy="69"/>
            </a:xfrm>
          </p:grpSpPr>
          <p:sp>
            <p:nvSpPr>
              <p:cNvPr id="119905" name="直接连接符 119904"/>
              <p:cNvSpPr/>
              <p:nvPr/>
            </p:nvSpPr>
            <p:spPr>
              <a:xfrm>
                <a:off x="4176" y="1840"/>
                <a:ext cx="203" cy="1"/>
              </a:xfrm>
              <a:prstGeom prst="line">
                <a:avLst/>
              </a:prstGeom>
              <a:ln w="19050" cap="flat" cmpd="sng">
                <a:solidFill>
                  <a:srgbClr val="000000"/>
                </a:solidFill>
                <a:prstDash val="solid"/>
                <a:headEnd type="none" w="med" len="med"/>
                <a:tailEnd type="none" w="med" len="med"/>
              </a:ln>
            </p:spPr>
          </p:sp>
          <p:sp>
            <p:nvSpPr>
              <p:cNvPr id="119906" name="任意多边形 119905"/>
              <p:cNvSpPr/>
              <p:nvPr/>
            </p:nvSpPr>
            <p:spPr>
              <a:xfrm>
                <a:off x="4374" y="1807"/>
                <a:ext cx="108" cy="69"/>
              </a:xfrm>
              <a:custGeom>
                <a:avLst/>
                <a:gdLst/>
                <a:ahLst/>
                <a:cxnLst/>
                <a:rect l="0" t="0" r="0" b="0"/>
                <a:pathLst>
                  <a:path w="108" h="69">
                    <a:moveTo>
                      <a:pt x="0" y="69"/>
                    </a:moveTo>
                    <a:lnTo>
                      <a:pt x="108" y="33"/>
                    </a:lnTo>
                    <a:lnTo>
                      <a:pt x="0" y="0"/>
                    </a:lnTo>
                    <a:lnTo>
                      <a:pt x="0" y="69"/>
                    </a:lnTo>
                    <a:close/>
                  </a:path>
                </a:pathLst>
              </a:custGeom>
              <a:solidFill>
                <a:srgbClr val="000000"/>
              </a:solidFill>
              <a:ln w="19050">
                <a:noFill/>
              </a:ln>
            </p:spPr>
            <p:txBody>
              <a:bodyPr/>
              <a:lstStyle/>
              <a:p>
                <a:endParaRPr lang="zh-CN" altLang="en-US"/>
              </a:p>
            </p:txBody>
          </p:sp>
        </p:grpSp>
        <p:sp>
          <p:nvSpPr>
            <p:cNvPr id="119908" name="矩形 119907"/>
            <p:cNvSpPr/>
            <p:nvPr/>
          </p:nvSpPr>
          <p:spPr>
            <a:xfrm>
              <a:off x="3884" y="2550"/>
              <a:ext cx="1433" cy="181"/>
            </a:xfrm>
            <a:prstGeom prst="rect">
              <a:avLst/>
            </a:prstGeom>
            <a:solidFill>
              <a:srgbClr val="FFFFFF"/>
            </a:solidFill>
            <a:ln w="19050" cap="flat" cmpd="sng">
              <a:solidFill>
                <a:schemeClr val="bg2"/>
              </a:solidFill>
              <a:prstDash val="solid"/>
              <a:miter/>
              <a:headEnd type="none" w="med" len="med"/>
              <a:tailEnd type="none" w="med" len="med"/>
            </a:ln>
          </p:spPr>
          <p:txBody>
            <a:bodyPr/>
            <a:lstStyle/>
            <a:p>
              <a:endParaRPr lang="zh-CN" altLang="en-US"/>
            </a:p>
          </p:txBody>
        </p:sp>
        <p:sp>
          <p:nvSpPr>
            <p:cNvPr id="119909" name="矩形 119908"/>
            <p:cNvSpPr/>
            <p:nvPr/>
          </p:nvSpPr>
          <p:spPr>
            <a:xfrm>
              <a:off x="4287" y="2581"/>
              <a:ext cx="640" cy="154"/>
            </a:xfrm>
            <a:prstGeom prst="rect">
              <a:avLst/>
            </a:prstGeom>
            <a:noFill/>
            <a:ln w="19050">
              <a:noFill/>
            </a:ln>
          </p:spPr>
          <p:txBody>
            <a:bodyPr wrap="none" lIns="0" tIns="0" rIns="0" bIns="0">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接收端时钟</a:t>
              </a:r>
              <a:endParaRPr lang="zh-CN" altLang="en-US" sz="3200" dirty="0">
                <a:latin typeface="Arial" panose="020B0604020202020204" pitchFamily="34" charset="0"/>
                <a:ea typeface="宋体" panose="02010600030101010101" pitchFamily="2" charset="-122"/>
              </a:endParaRPr>
            </a:p>
          </p:txBody>
        </p:sp>
        <p:sp>
          <p:nvSpPr>
            <p:cNvPr id="119910" name="矩形 119909"/>
            <p:cNvSpPr/>
            <p:nvPr/>
          </p:nvSpPr>
          <p:spPr>
            <a:xfrm>
              <a:off x="4914" y="2556"/>
              <a:ext cx="38" cy="182"/>
            </a:xfrm>
            <a:prstGeom prst="rect">
              <a:avLst/>
            </a:prstGeom>
            <a:noFill/>
            <a:ln w="19050">
              <a:noFill/>
            </a:ln>
          </p:spPr>
          <p:txBody>
            <a:bodyPr wrap="none" lIns="0" tIns="0" rIns="0" bIns="0">
              <a:spAutoFit/>
            </a:bodyPr>
            <a:lstStyle/>
            <a:p>
              <a:pPr lvl="0" eaLnBrk="0" hangingPunct="0"/>
              <a:r>
                <a:rPr lang="en-US" altLang="zh-CN" sz="1900" dirty="0">
                  <a:solidFill>
                    <a:srgbClr val="000000"/>
                  </a:solidFill>
                  <a:latin typeface="Times New Roman" panose="02020603050405020304" charset="0"/>
                  <a:ea typeface="宋体" panose="02010600030101010101" pitchFamily="2" charset="-122"/>
                </a:rPr>
                <a:t> </a:t>
              </a:r>
              <a:endParaRPr lang="en-US" altLang="zh-CN" sz="3200" dirty="0">
                <a:latin typeface="Arial" panose="020B0604020202020204" pitchFamily="34" charset="0"/>
                <a:ea typeface="宋体" panose="02010600030101010101" pitchFamily="2" charset="-122"/>
              </a:endParaRPr>
            </a:p>
          </p:txBody>
        </p:sp>
        <p:grpSp>
          <p:nvGrpSpPr>
            <p:cNvPr id="119913" name="组合 119912"/>
            <p:cNvGrpSpPr/>
            <p:nvPr/>
          </p:nvGrpSpPr>
          <p:grpSpPr>
            <a:xfrm>
              <a:off x="2890" y="2341"/>
              <a:ext cx="69" cy="265"/>
              <a:chOff x="2890" y="2341"/>
              <a:chExt cx="69" cy="265"/>
            </a:xfrm>
          </p:grpSpPr>
          <p:sp>
            <p:nvSpPr>
              <p:cNvPr id="119911" name="直接连接符 119910"/>
              <p:cNvSpPr/>
              <p:nvPr/>
            </p:nvSpPr>
            <p:spPr>
              <a:xfrm flipV="1">
                <a:off x="2923" y="2444"/>
                <a:ext cx="1" cy="162"/>
              </a:xfrm>
              <a:prstGeom prst="line">
                <a:avLst/>
              </a:prstGeom>
              <a:ln w="19050" cap="flat" cmpd="sng">
                <a:solidFill>
                  <a:srgbClr val="000000"/>
                </a:solidFill>
                <a:prstDash val="solid"/>
                <a:headEnd type="none" w="med" len="med"/>
                <a:tailEnd type="none" w="med" len="med"/>
              </a:ln>
            </p:spPr>
          </p:sp>
          <p:sp>
            <p:nvSpPr>
              <p:cNvPr id="119912" name="任意多边形 119911"/>
              <p:cNvSpPr/>
              <p:nvPr/>
            </p:nvSpPr>
            <p:spPr>
              <a:xfrm>
                <a:off x="2890" y="2341"/>
                <a:ext cx="69" cy="112"/>
              </a:xfrm>
              <a:custGeom>
                <a:avLst/>
                <a:gdLst/>
                <a:ahLst/>
                <a:cxnLst/>
                <a:rect l="0" t="0" r="0" b="0"/>
                <a:pathLst>
                  <a:path w="69" h="112">
                    <a:moveTo>
                      <a:pt x="69" y="112"/>
                    </a:moveTo>
                    <a:lnTo>
                      <a:pt x="33" y="0"/>
                    </a:lnTo>
                    <a:lnTo>
                      <a:pt x="0" y="112"/>
                    </a:lnTo>
                    <a:lnTo>
                      <a:pt x="69" y="112"/>
                    </a:lnTo>
                    <a:close/>
                  </a:path>
                </a:pathLst>
              </a:custGeom>
              <a:solidFill>
                <a:srgbClr val="000000"/>
              </a:solidFill>
              <a:ln w="19050">
                <a:noFill/>
              </a:ln>
            </p:spPr>
            <p:txBody>
              <a:bodyPr/>
              <a:lstStyle/>
              <a:p>
                <a:endParaRPr lang="zh-CN" altLang="en-US"/>
              </a:p>
            </p:txBody>
          </p:sp>
        </p:grpSp>
      </p:grpSp>
      <p:sp>
        <p:nvSpPr>
          <p:cNvPr id="119812" name="文本框 119811"/>
          <p:cNvSpPr txBox="1"/>
          <p:nvPr/>
        </p:nvSpPr>
        <p:spPr>
          <a:xfrm>
            <a:off x="228600" y="1295400"/>
            <a:ext cx="8305800" cy="579438"/>
          </a:xfrm>
          <a:prstGeom prst="rect">
            <a:avLst/>
          </a:prstGeom>
          <a:noFill/>
          <a:ln w="12700">
            <a:noFill/>
          </a:ln>
        </p:spPr>
        <p:txBody>
          <a:bodyPr>
            <a:spAutoFit/>
          </a:bodyPr>
          <a:lstStyle/>
          <a:p>
            <a:pPr lvl="0" eaLnBrk="0" hangingPunct="0">
              <a:spcBef>
                <a:spcPct val="50000"/>
              </a:spcBef>
              <a:buClrTx/>
              <a:buSzPct val="140000"/>
              <a:buFont typeface="Wingdings" panose="05000000000000000000" pitchFamily="2" charset="2"/>
              <a:buChar char="§"/>
            </a:pPr>
            <a:r>
              <a:rPr lang="en-US" altLang="zh-CN" sz="3200" dirty="0">
                <a:latin typeface="Arial" panose="020B0604020202020204" pitchFamily="34" charset="0"/>
                <a:ea typeface="宋体" panose="02010600030101010101" pitchFamily="2" charset="-122"/>
              </a:rPr>
              <a:t> </a:t>
            </a:r>
            <a:r>
              <a:rPr lang="zh-CN" altLang="en-US" sz="3200" dirty="0">
                <a:latin typeface="Arial" panose="020B0604020202020204" pitchFamily="34" charset="0"/>
                <a:ea typeface="宋体" panose="02010600030101010101" pitchFamily="2" charset="-122"/>
              </a:rPr>
              <a:t>数字通信：利用数字信号来传递消息。</a:t>
            </a:r>
            <a:endParaRPr lang="zh-CN" altLang="en-US" sz="3200">
              <a:latin typeface="Arial" panose="020B0604020202020204" pitchFamily="34" charset="0"/>
              <a:ea typeface="宋体" panose="02010600030101010101" pitchFamily="2" charset="-122"/>
            </a:endParaRPr>
          </a:p>
        </p:txBody>
      </p:sp>
      <p:sp>
        <p:nvSpPr>
          <p:cNvPr id="119814" name="矩形标注 119813"/>
          <p:cNvSpPr/>
          <p:nvPr/>
        </p:nvSpPr>
        <p:spPr>
          <a:xfrm>
            <a:off x="1371600" y="457200"/>
            <a:ext cx="7391400" cy="1143000"/>
          </a:xfrm>
          <a:prstGeom prst="wedgeRectCallout">
            <a:avLst>
              <a:gd name="adj1" fmla="val -31958"/>
              <a:gd name="adj2" fmla="val 103750"/>
            </a:avLst>
          </a:prstGeom>
          <a:solidFill>
            <a:srgbClr val="FFCC00"/>
          </a:solidFill>
          <a:ln w="12700" cap="flat" cmpd="sng">
            <a:solidFill>
              <a:schemeClr val="tx1"/>
            </a:solidFill>
            <a:prstDash val="solid"/>
            <a:miter/>
            <a:headEnd type="none" w="sm" len="sm"/>
            <a:tailEnd type="none" w="sm" len="sm"/>
          </a:ln>
        </p:spPr>
        <p:txBody>
          <a:bodyPr/>
          <a:lstStyle/>
          <a:p>
            <a:pPr lvl="1" eaLnBrk="0" hangingPunct="0">
              <a:lnSpc>
                <a:spcPct val="120000"/>
              </a:lnSpc>
              <a:spcBef>
                <a:spcPct val="20000"/>
              </a:spcBef>
              <a:buClr>
                <a:schemeClr val="accent1"/>
              </a:buClr>
              <a:buSzPct val="85000"/>
              <a:buFont typeface="Wingdings" panose="05000000000000000000" pitchFamily="2" charset="2"/>
              <a:buNone/>
            </a:pPr>
            <a:r>
              <a:rPr lang="zh-CN" altLang="en-US" sz="2800" dirty="0">
                <a:latin typeface="Times New Roman" panose="02020603050405020304" charset="0"/>
                <a:ea typeface="宋体" panose="02010600030101010101" pitchFamily="2" charset="-122"/>
              </a:rPr>
              <a:t>是对传输的数字信号进行检错或纠错编码</a:t>
            </a:r>
            <a:r>
              <a:rPr lang="en-US" altLang="zh-CN" sz="2800" dirty="0">
                <a:latin typeface="Times New Roman" panose="02020603050405020304" charset="0"/>
                <a:ea typeface="宋体" panose="02010600030101010101" pitchFamily="2" charset="-122"/>
              </a:rPr>
              <a:t>,</a:t>
            </a:r>
            <a:r>
              <a:rPr lang="zh-CN" altLang="en-US" sz="2800" dirty="0">
                <a:latin typeface="Times New Roman" panose="02020603050405020304" charset="0"/>
                <a:ea typeface="宋体" panose="02010600030101010101" pitchFamily="2" charset="-122"/>
              </a:rPr>
              <a:t>以便接收方能进行差错检测和纠正。</a:t>
            </a:r>
            <a:endParaRPr lang="zh-CN" altLang="en-US" sz="3200" dirty="0">
              <a:latin typeface="Times New Roman" panose="02020603050405020304" charset="0"/>
              <a:ea typeface="宋体" panose="02010600030101010101" pitchFamily="2" charset="-122"/>
            </a:endParaRPr>
          </a:p>
          <a:p>
            <a:pPr lvl="0" algn="ctr" eaLnBrk="0" hangingPunct="0"/>
            <a:endParaRPr lang="zh-CN" altLang="en-US" sz="3200" dirty="0">
              <a:latin typeface="Arial" panose="020B0604020202020204" pitchFamily="34" charset="0"/>
              <a:ea typeface="宋体" panose="02010600030101010101" pitchFamily="2" charset="-122"/>
            </a:endParaRPr>
          </a:p>
        </p:txBody>
      </p:sp>
      <p:sp>
        <p:nvSpPr>
          <p:cNvPr id="119813" name="矩形标注 119812"/>
          <p:cNvSpPr/>
          <p:nvPr/>
        </p:nvSpPr>
        <p:spPr>
          <a:xfrm>
            <a:off x="533400" y="3886200"/>
            <a:ext cx="8610600" cy="1371600"/>
          </a:xfrm>
          <a:prstGeom prst="wedgeRectCallout">
            <a:avLst>
              <a:gd name="adj1" fmla="val -31819"/>
              <a:gd name="adj2" fmla="val -122685"/>
            </a:avLst>
          </a:prstGeom>
          <a:solidFill>
            <a:srgbClr val="CCFFCC"/>
          </a:solidFill>
          <a:ln w="12700">
            <a:noFill/>
          </a:ln>
        </p:spPr>
        <p:txBody>
          <a:bodyPr/>
          <a:lstStyle/>
          <a:p>
            <a:pPr lvl="1" eaLnBrk="0" hangingPunct="0">
              <a:lnSpc>
                <a:spcPct val="120000"/>
              </a:lnSpc>
              <a:spcBef>
                <a:spcPct val="20000"/>
              </a:spcBef>
              <a:buClr>
                <a:schemeClr val="accent1"/>
              </a:buClr>
              <a:buSzPct val="85000"/>
              <a:buFont typeface="Wingdings" panose="05000000000000000000" pitchFamily="2" charset="2"/>
              <a:buNone/>
            </a:pPr>
            <a:r>
              <a:rPr lang="zh-CN" altLang="en-US" sz="2800" dirty="0">
                <a:latin typeface="Times New Roman" panose="02020603050405020304" charset="0"/>
                <a:ea typeface="宋体" panose="02010600030101010101" pitchFamily="2" charset="-122"/>
              </a:rPr>
              <a:t>信源编码器的主要作用：一是进行模</a:t>
            </a:r>
            <a:r>
              <a:rPr lang="en-US" altLang="zh-CN" sz="2800" dirty="0">
                <a:latin typeface="Times New Roman" panose="02020603050405020304" charset="0"/>
                <a:ea typeface="宋体" panose="02010600030101010101" pitchFamily="2" charset="-122"/>
              </a:rPr>
              <a:t>/</a:t>
            </a:r>
            <a:r>
              <a:rPr lang="zh-CN" altLang="en-US" sz="2800" dirty="0">
                <a:latin typeface="Times New Roman" panose="02020603050405020304" charset="0"/>
                <a:ea typeface="宋体" panose="02010600030101010101" pitchFamily="2" charset="-122"/>
              </a:rPr>
              <a:t>数转换；二是降低信号的数码率。</a:t>
            </a:r>
            <a:endParaRPr lang="zh-CN" altLang="en-US" sz="3200">
              <a:latin typeface="Arial" panose="020B0604020202020204" pitchFamily="34" charset="0"/>
              <a:ea typeface="宋体" panose="02010600030101010101" pitchFamily="2" charset="-122"/>
            </a:endParaRPr>
          </a:p>
        </p:txBody>
      </p:sp>
      <p:sp>
        <p:nvSpPr>
          <p:cNvPr id="119916" name="矩形标注 119915"/>
          <p:cNvSpPr/>
          <p:nvPr/>
        </p:nvSpPr>
        <p:spPr>
          <a:xfrm>
            <a:off x="1414463" y="3657600"/>
            <a:ext cx="5976937" cy="1117600"/>
          </a:xfrm>
          <a:prstGeom prst="wedgeRectCallout">
            <a:avLst>
              <a:gd name="adj1" fmla="val -12176"/>
              <a:gd name="adj2" fmla="val -78125"/>
            </a:avLst>
          </a:prstGeom>
          <a:gradFill rotWithShape="0">
            <a:gsLst>
              <a:gs pos="0">
                <a:schemeClr val="accent1">
                  <a:gamma/>
                  <a:shade val="46275"/>
                  <a:invGamma/>
                </a:schemeClr>
              </a:gs>
              <a:gs pos="100000">
                <a:schemeClr val="accent1"/>
              </a:gs>
            </a:gsLst>
            <a:lin ang="5400000" scaled="1"/>
            <a:tileRect/>
          </a:gradFill>
          <a:ln w="12700">
            <a:noFill/>
          </a:ln>
        </p:spPr>
        <p:txBody>
          <a:bodyPr>
            <a:spAutoFit/>
          </a:bodyPr>
          <a:lstStyle/>
          <a:p>
            <a:pPr lvl="1" eaLnBrk="0" hangingPunct="0">
              <a:lnSpc>
                <a:spcPct val="110000"/>
              </a:lnSpc>
              <a:spcBef>
                <a:spcPct val="20000"/>
              </a:spcBef>
              <a:buClr>
                <a:schemeClr val="accent1"/>
              </a:buClr>
              <a:buSzPct val="85000"/>
              <a:buFont typeface="Wingdings" panose="05000000000000000000" pitchFamily="2" charset="2"/>
              <a:buNone/>
            </a:pPr>
            <a:r>
              <a:rPr lang="zh-CN" altLang="en-US" sz="2800" dirty="0">
                <a:solidFill>
                  <a:schemeClr val="bg1"/>
                </a:solidFill>
                <a:latin typeface="Times New Roman" panose="02020603050405020304" charset="0"/>
                <a:ea typeface="宋体" panose="02010600030101010101" pitchFamily="2" charset="-122"/>
              </a:rPr>
              <a:t>它使变换后的信号能在传输介质</a:t>
            </a:r>
          </a:p>
          <a:p>
            <a:pPr lvl="1" eaLnBrk="0" hangingPunct="0">
              <a:lnSpc>
                <a:spcPct val="110000"/>
              </a:lnSpc>
              <a:spcBef>
                <a:spcPct val="20000"/>
              </a:spcBef>
              <a:buClr>
                <a:schemeClr val="accent1"/>
              </a:buClr>
              <a:buSzPct val="85000"/>
              <a:buFont typeface="Wingdings" panose="05000000000000000000" pitchFamily="2" charset="2"/>
              <a:buNone/>
            </a:pPr>
            <a:r>
              <a:rPr lang="zh-CN" altLang="en-US" sz="2800" dirty="0">
                <a:solidFill>
                  <a:schemeClr val="bg1"/>
                </a:solidFill>
                <a:latin typeface="Times New Roman" panose="02020603050405020304" charset="0"/>
                <a:ea typeface="宋体" panose="02010600030101010101" pitchFamily="2" charset="-122"/>
              </a:rPr>
              <a:t>中传输，或提高信道的传输效率</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9813"/>
                                        </p:tgtEl>
                                        <p:attrNameLst>
                                          <p:attrName>style.visibility</p:attrName>
                                        </p:attrNameLst>
                                      </p:cBhvr>
                                      <p:to>
                                        <p:strVal val="visible"/>
                                      </p:to>
                                    </p:set>
                                    <p:anim calcmode="lin" valueType="num">
                                      <p:cBhvr additive="base">
                                        <p:cTn id="7" dur="500" fill="hold"/>
                                        <p:tgtEl>
                                          <p:spTgt spid="119813"/>
                                        </p:tgtEl>
                                        <p:attrNameLst>
                                          <p:attrName>ppt_x</p:attrName>
                                        </p:attrNameLst>
                                      </p:cBhvr>
                                      <p:tavLst>
                                        <p:tav tm="0">
                                          <p:val>
                                            <p:strVal val="#ppt_x"/>
                                          </p:val>
                                        </p:tav>
                                        <p:tav tm="100000">
                                          <p:val>
                                            <p:strVal val="#ppt_x"/>
                                          </p:val>
                                        </p:tav>
                                      </p:tavLst>
                                    </p:anim>
                                    <p:anim calcmode="lin" valueType="num">
                                      <p:cBhvr additive="base">
                                        <p:cTn id="8" dur="500" fill="hold"/>
                                        <p:tgtEl>
                                          <p:spTgt spid="1198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9814"/>
                                        </p:tgtEl>
                                        <p:attrNameLst>
                                          <p:attrName>style.visibility</p:attrName>
                                        </p:attrNameLst>
                                      </p:cBhvr>
                                      <p:to>
                                        <p:strVal val="visible"/>
                                      </p:to>
                                    </p:set>
                                    <p:anim calcmode="lin" valueType="num">
                                      <p:cBhvr additive="base">
                                        <p:cTn id="13" dur="500" fill="hold"/>
                                        <p:tgtEl>
                                          <p:spTgt spid="119814"/>
                                        </p:tgtEl>
                                        <p:attrNameLst>
                                          <p:attrName>ppt_x</p:attrName>
                                        </p:attrNameLst>
                                      </p:cBhvr>
                                      <p:tavLst>
                                        <p:tav tm="0">
                                          <p:val>
                                            <p:strVal val="#ppt_x"/>
                                          </p:val>
                                        </p:tav>
                                        <p:tav tm="100000">
                                          <p:val>
                                            <p:strVal val="#ppt_x"/>
                                          </p:val>
                                        </p:tav>
                                      </p:tavLst>
                                    </p:anim>
                                    <p:anim calcmode="lin" valueType="num">
                                      <p:cBhvr additive="base">
                                        <p:cTn id="14" dur="500" fill="hold"/>
                                        <p:tgtEl>
                                          <p:spTgt spid="1198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9916"/>
                                        </p:tgtEl>
                                        <p:attrNameLst>
                                          <p:attrName>style.visibility</p:attrName>
                                        </p:attrNameLst>
                                      </p:cBhvr>
                                      <p:to>
                                        <p:strVal val="visible"/>
                                      </p:to>
                                    </p:set>
                                    <p:anim calcmode="lin" valueType="num">
                                      <p:cBhvr additive="base">
                                        <p:cTn id="19" dur="500" fill="hold"/>
                                        <p:tgtEl>
                                          <p:spTgt spid="119916"/>
                                        </p:tgtEl>
                                        <p:attrNameLst>
                                          <p:attrName>ppt_x</p:attrName>
                                        </p:attrNameLst>
                                      </p:cBhvr>
                                      <p:tavLst>
                                        <p:tav tm="0">
                                          <p:val>
                                            <p:strVal val="#ppt_x"/>
                                          </p:val>
                                        </p:tav>
                                        <p:tav tm="100000">
                                          <p:val>
                                            <p:strVal val="#ppt_x"/>
                                          </p:val>
                                        </p:tav>
                                      </p:tavLst>
                                    </p:anim>
                                    <p:anim calcmode="lin" valueType="num">
                                      <p:cBhvr additive="base">
                                        <p:cTn id="20" dur="500" fill="hold"/>
                                        <p:tgtEl>
                                          <p:spTgt spid="1199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4" grpId="0" animBg="1"/>
      <p:bldP spid="119813" grpId="0" animBg="1"/>
      <p:bldP spid="1199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内容占位符 2"/>
          <p:cNvSpPr>
            <a:spLocks noGrp="1"/>
          </p:cNvSpPr>
          <p:nvPr>
            <p:ph idx="1"/>
          </p:nvPr>
        </p:nvSpPr>
        <p:spPr>
          <a:xfrm>
            <a:off x="250825" y="620713"/>
            <a:ext cx="8704263" cy="5511800"/>
          </a:xfrm>
        </p:spPr>
        <p:txBody>
          <a:bodyPr/>
          <a:lstStyle/>
          <a:p>
            <a:r>
              <a:rPr lang="zh-CN" altLang="en-US" sz="2800" dirty="0"/>
              <a:t>数字信号：由一系列高低电平组成，可以在铜质线缆中传输</a:t>
            </a:r>
            <a:endParaRPr lang="en-US" altLang="zh-CN" sz="2800" dirty="0"/>
          </a:p>
          <a:p>
            <a:r>
              <a:rPr lang="zh-CN" altLang="en-US" sz="2800" dirty="0"/>
              <a:t>数字信号较之模拟信号的优势在于更便宜，并且不容易受到噪声的干扰。劣势在于数字信号更容易</a:t>
            </a:r>
            <a:r>
              <a:rPr lang="zh-CN" altLang="en-US" sz="2800" b="1" dirty="0"/>
              <a:t>衰减</a:t>
            </a:r>
            <a:r>
              <a:rPr lang="zh-CN" altLang="en-US" sz="2800" dirty="0"/>
              <a:t>。</a:t>
            </a:r>
            <a:endParaRPr lang="en-US" altLang="zh-CN" sz="2800" dirty="0"/>
          </a:p>
          <a:p>
            <a:pPr lvl="1"/>
            <a:r>
              <a:rPr lang="zh-CN" altLang="en-US" sz="2400" dirty="0"/>
              <a:t>信号的高频部分比低频部分衰减更大，整个信号失真</a:t>
            </a:r>
            <a:endParaRPr lang="en-US" altLang="zh-CN" sz="2400" dirty="0"/>
          </a:p>
          <a:p>
            <a:pPr lvl="1"/>
            <a:endParaRPr lang="en-US" altLang="zh-CN" sz="2400" dirty="0"/>
          </a:p>
          <a:p>
            <a:pPr lvl="1"/>
            <a:endParaRPr lang="en-US" altLang="zh-CN" sz="2400" dirty="0"/>
          </a:p>
          <a:p>
            <a:pPr lvl="1"/>
            <a:endParaRPr lang="en-US" altLang="zh-CN" sz="2400" dirty="0"/>
          </a:p>
          <a:p>
            <a:pPr lvl="1"/>
            <a:endParaRPr lang="en-US" altLang="zh-CN" sz="2400" dirty="0"/>
          </a:p>
          <a:p>
            <a:pPr lvl="1"/>
            <a:endParaRPr lang="en-US" altLang="zh-CN" sz="2400" dirty="0"/>
          </a:p>
          <a:p>
            <a:r>
              <a:rPr lang="zh-CN" altLang="en-US" sz="2800" dirty="0"/>
              <a:t>模拟和数字信号都可以用于传输模拟和数字内容</a:t>
            </a:r>
            <a:endParaRPr lang="en-US" altLang="zh-CN" sz="2800" dirty="0"/>
          </a:p>
        </p:txBody>
      </p:sp>
      <p:sp>
        <p:nvSpPr>
          <p:cNvPr id="4" name="灯片编号占位符 3"/>
          <p:cNvSpPr>
            <a:spLocks noGrp="1"/>
          </p:cNvSpPr>
          <p:nvPr>
            <p:ph type="sldNum" sz="quarter" idx="12"/>
          </p:nvPr>
        </p:nvSpPr>
        <p:spPr/>
        <p:txBody>
          <a:bodyPr/>
          <a:lstStyle/>
          <a:p>
            <a:pPr>
              <a:defRPr/>
            </a:pPr>
            <a:fld id="{5CA06727-E002-45DD-AE6B-641A42A1E5BD}" type="slidenum">
              <a:rPr lang="zh-CN" altLang="en-US" smtClean="0"/>
              <a:t>46</a:t>
            </a:fld>
            <a:endParaRPr lang="zh-CN" altLang="en-US"/>
          </a:p>
        </p:txBody>
      </p:sp>
      <p:pic>
        <p:nvPicPr>
          <p:cNvPr id="35843" name="Picture 2"/>
          <p:cNvPicPr>
            <a:picLocks noChangeAspect="1" noChangeArrowheads="1"/>
          </p:cNvPicPr>
          <p:nvPr/>
        </p:nvPicPr>
        <p:blipFill>
          <a:blip r:embed="rId2"/>
          <a:srcRect/>
          <a:stretch>
            <a:fillRect/>
          </a:stretch>
        </p:blipFill>
        <p:spPr bwMode="auto">
          <a:xfrm>
            <a:off x="468313" y="3500438"/>
            <a:ext cx="6264275" cy="1592262"/>
          </a:xfrm>
          <a:prstGeom prst="rect">
            <a:avLst/>
          </a:prstGeom>
          <a:noFill/>
          <a:ln w="9525">
            <a:noFill/>
            <a:miter lim="800000"/>
            <a:headEnd/>
            <a:tailEnd/>
          </a:ln>
        </p:spPr>
      </p:pic>
      <p:sp>
        <p:nvSpPr>
          <p:cNvPr id="35844" name="TextBox 5"/>
          <p:cNvSpPr txBox="1">
            <a:spLocks noChangeArrowheads="1"/>
          </p:cNvSpPr>
          <p:nvPr/>
        </p:nvSpPr>
        <p:spPr bwMode="auto">
          <a:xfrm>
            <a:off x="6875463" y="4076700"/>
            <a:ext cx="2017712" cy="646113"/>
          </a:xfrm>
          <a:prstGeom prst="rect">
            <a:avLst/>
          </a:prstGeom>
          <a:noFill/>
          <a:ln w="9525">
            <a:noFill/>
            <a:miter lim="800000"/>
          </a:ln>
        </p:spPr>
        <p:txBody>
          <a:bodyPr>
            <a:spAutoFit/>
          </a:bodyPr>
          <a:lstStyle/>
          <a:p>
            <a:r>
              <a:rPr lang="zh-CN" altLang="en-US"/>
              <a:t>衰减造成数字信号失真</a:t>
            </a: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p:cNvSpPr>
            <a:spLocks noGrp="1"/>
          </p:cNvSpPr>
          <p:nvPr>
            <p:ph type="title"/>
          </p:nvPr>
        </p:nvSpPr>
        <p:spPr/>
        <p:txBody>
          <a:bodyPr/>
          <a:lstStyle/>
          <a:p>
            <a:r>
              <a:rPr lang="zh-CN" altLang="en-US"/>
              <a:t>模拟和数字信号传输</a:t>
            </a:r>
          </a:p>
        </p:txBody>
      </p:sp>
      <p:sp>
        <p:nvSpPr>
          <p:cNvPr id="39938" name="内容占位符 2"/>
          <p:cNvSpPr>
            <a:spLocks noGrp="1"/>
          </p:cNvSpPr>
          <p:nvPr>
            <p:ph idx="1"/>
          </p:nvPr>
        </p:nvSpPr>
        <p:spPr/>
        <p:txBody>
          <a:bodyPr/>
          <a:lstStyle/>
          <a:p>
            <a:r>
              <a:rPr lang="zh-CN" altLang="en-US"/>
              <a:t>模拟信号传输</a:t>
            </a:r>
            <a:endParaRPr lang="en-US" altLang="zh-CN"/>
          </a:p>
          <a:p>
            <a:pPr lvl="1"/>
            <a:r>
              <a:rPr lang="zh-CN" altLang="en-US"/>
              <a:t>以模拟信号的方式传输模拟或者数字内容</a:t>
            </a:r>
            <a:endParaRPr lang="en-US" altLang="zh-CN"/>
          </a:p>
          <a:p>
            <a:pPr lvl="1"/>
            <a:r>
              <a:rPr lang="zh-CN" altLang="en-US"/>
              <a:t>模拟信号易衰减，每传输一定距离，使用放大器放大信号能量</a:t>
            </a:r>
            <a:endParaRPr lang="en-US" altLang="zh-CN"/>
          </a:p>
          <a:p>
            <a:pPr lvl="2"/>
            <a:r>
              <a:rPr lang="zh-CN" altLang="en-US"/>
              <a:t>不幸的是，同时放大了噪声</a:t>
            </a:r>
            <a:endParaRPr lang="en-US" altLang="zh-CN"/>
          </a:p>
          <a:p>
            <a:r>
              <a:rPr lang="zh-CN" altLang="en-US"/>
              <a:t>数字信号传输</a:t>
            </a:r>
            <a:endParaRPr lang="en-US" altLang="zh-CN"/>
          </a:p>
          <a:p>
            <a:pPr lvl="1"/>
            <a:r>
              <a:rPr lang="zh-CN" altLang="en-US"/>
              <a:t>更容易衰减</a:t>
            </a:r>
            <a:endParaRPr lang="en-US" altLang="zh-CN"/>
          </a:p>
          <a:p>
            <a:pPr lvl="1"/>
            <a:r>
              <a:rPr lang="zh-CN" altLang="en-US"/>
              <a:t>中继器：接收数字信号，还原成</a:t>
            </a:r>
            <a:r>
              <a:rPr lang="en-US" altLang="zh-CN"/>
              <a:t>0</a:t>
            </a:r>
            <a:r>
              <a:rPr lang="zh-CN" altLang="en-US"/>
              <a:t>和</a:t>
            </a:r>
            <a:r>
              <a:rPr lang="en-US" altLang="zh-CN"/>
              <a:t>1</a:t>
            </a:r>
            <a:r>
              <a:rPr lang="zh-CN" altLang="en-US"/>
              <a:t>，再编码传输。</a:t>
            </a:r>
          </a:p>
        </p:txBody>
      </p:sp>
      <p:sp>
        <p:nvSpPr>
          <p:cNvPr id="4" name="灯片编号占位符 3"/>
          <p:cNvSpPr>
            <a:spLocks noGrp="1"/>
          </p:cNvSpPr>
          <p:nvPr>
            <p:ph type="sldNum" sz="quarter" idx="12"/>
          </p:nvPr>
        </p:nvSpPr>
        <p:spPr/>
        <p:txBody>
          <a:bodyPr/>
          <a:lstStyle/>
          <a:p>
            <a:pPr>
              <a:defRPr/>
            </a:pPr>
            <a:fld id="{919EA712-60E1-49E9-90BA-2347BDDF2A38}" type="slidenum">
              <a:rPr lang="zh-CN" altLang="en-US" smtClean="0"/>
              <a:t>47</a:t>
            </a:fld>
            <a:endParaRPr lang="zh-CN" altLang="en-US"/>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4" name="标题 122883"/>
          <p:cNvSpPr>
            <a:spLocks noGrp="1"/>
          </p:cNvSpPr>
          <p:nvPr>
            <p:ph type="title"/>
          </p:nvPr>
        </p:nvSpPr>
        <p:spPr>
          <a:xfrm>
            <a:off x="250825" y="214630"/>
            <a:ext cx="8693150" cy="1072515"/>
          </a:xfrm>
        </p:spPr>
        <p:txBody>
          <a:bodyPr lIns="92075" tIns="46038" rIns="92075" bIns="46038" anchor="b"/>
          <a:lstStyle/>
          <a:p>
            <a:r>
              <a:rPr lang="zh-CN" altLang="en-US" dirty="0"/>
              <a:t>数字通信的主要特点</a:t>
            </a:r>
            <a:endParaRPr lang="zh-CN" altLang="en-US"/>
          </a:p>
        </p:txBody>
      </p:sp>
      <p:sp>
        <p:nvSpPr>
          <p:cNvPr id="122885" name="文本占位符 122884"/>
          <p:cNvSpPr>
            <a:spLocks noGrp="1"/>
          </p:cNvSpPr>
          <p:nvPr>
            <p:ph type="body" idx="1"/>
          </p:nvPr>
        </p:nvSpPr>
        <p:spPr>
          <a:xfrm>
            <a:off x="457200" y="1143000"/>
            <a:ext cx="8458200" cy="5410200"/>
          </a:xfrm>
        </p:spPr>
        <p:txBody>
          <a:bodyPr lIns="92075" tIns="46038" rIns="92075" bIns="46038"/>
          <a:lstStyle/>
          <a:p>
            <a:r>
              <a:rPr lang="zh-CN" altLang="en-US" dirty="0"/>
              <a:t>优点</a:t>
            </a:r>
          </a:p>
          <a:p>
            <a:pPr lvl="1"/>
            <a:r>
              <a:rPr lang="zh-CN" altLang="en-US" dirty="0"/>
              <a:t>抗干扰能力强，可实现高质量的远距离传输；</a:t>
            </a:r>
          </a:p>
          <a:p>
            <a:pPr lvl="1"/>
            <a:r>
              <a:rPr lang="zh-CN" altLang="en-US" dirty="0"/>
              <a:t>能适应各种传输业务；</a:t>
            </a:r>
          </a:p>
          <a:p>
            <a:pPr lvl="1"/>
            <a:r>
              <a:rPr lang="zh-CN" altLang="en-US" dirty="0"/>
              <a:t>能实现高保密传输；</a:t>
            </a:r>
          </a:p>
          <a:p>
            <a:pPr lvl="1"/>
            <a:r>
              <a:rPr lang="zh-CN" altLang="en-US" dirty="0"/>
              <a:t>传输设备的集成化和微型化；</a:t>
            </a:r>
          </a:p>
          <a:p>
            <a:r>
              <a:rPr lang="zh-CN" altLang="en-US" dirty="0"/>
              <a:t>缺点</a:t>
            </a:r>
          </a:p>
          <a:p>
            <a:pPr lvl="1"/>
            <a:r>
              <a:rPr lang="zh-CN" altLang="en-US" dirty="0"/>
              <a:t>占用信道的带宽大；而且需要复杂的同步技术。</a:t>
            </a:r>
          </a:p>
          <a:p>
            <a:pPr lvl="2">
              <a:lnSpc>
                <a:spcPct val="120000"/>
              </a:lnSpc>
            </a:pPr>
            <a:r>
              <a:rPr lang="zh-CN" altLang="en-US" dirty="0"/>
              <a:t>  例子：一路模拟电话占用</a:t>
            </a:r>
            <a:r>
              <a:rPr lang="en-US" altLang="zh-CN" dirty="0"/>
              <a:t>4KHz</a:t>
            </a:r>
            <a:r>
              <a:rPr lang="zh-CN" altLang="en-US" dirty="0"/>
              <a:t>信道带宽，而一路数字电话所需要的数据传输率是</a:t>
            </a:r>
            <a:r>
              <a:rPr lang="en-US" altLang="zh-CN" dirty="0"/>
              <a:t>64Kbps</a:t>
            </a:r>
            <a:r>
              <a:rPr lang="zh-CN" altLang="en-US" dirty="0"/>
              <a:t>，所需占用的信道带宽要远远大于</a:t>
            </a:r>
            <a:r>
              <a:rPr lang="en-US" altLang="zh-CN"/>
              <a:t>4KHz</a:t>
            </a:r>
            <a:r>
              <a:rPr lang="zh-CN" altLang="en-US"/>
              <a:t>。</a:t>
            </a:r>
          </a:p>
        </p:txBody>
      </p:sp>
    </p:spTree>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内容占位符 2"/>
          <p:cNvSpPr>
            <a:spLocks noGrp="1"/>
          </p:cNvSpPr>
          <p:nvPr>
            <p:ph idx="1"/>
          </p:nvPr>
        </p:nvSpPr>
        <p:spPr>
          <a:xfrm>
            <a:off x="250825" y="620713"/>
            <a:ext cx="8704263" cy="5511800"/>
          </a:xfrm>
        </p:spPr>
        <p:txBody>
          <a:bodyPr/>
          <a:lstStyle/>
          <a:p>
            <a:r>
              <a:rPr lang="zh-CN" altLang="en-US" dirty="0"/>
              <a:t>模拟数据</a:t>
            </a:r>
            <a:r>
              <a:rPr lang="en-US" altLang="zh-CN" dirty="0"/>
              <a:t>/</a:t>
            </a:r>
            <a:r>
              <a:rPr lang="zh-CN" altLang="en-US" dirty="0"/>
              <a:t>信号和数字数据</a:t>
            </a:r>
            <a:r>
              <a:rPr lang="en-US" altLang="zh-CN" dirty="0"/>
              <a:t>/</a:t>
            </a:r>
            <a:r>
              <a:rPr lang="zh-CN" altLang="en-US" dirty="0"/>
              <a:t>信号之间的转换</a:t>
            </a:r>
            <a:endParaRPr lang="en-US" altLang="zh-CN" dirty="0"/>
          </a:p>
          <a:p>
            <a:pPr lvl="1"/>
            <a:r>
              <a:rPr lang="zh-CN" altLang="en-US" dirty="0"/>
              <a:t>模拟数据</a:t>
            </a:r>
            <a:r>
              <a:rPr lang="en-US" altLang="zh-CN" dirty="0">
                <a:sym typeface="Wingdings" panose="05000000000000000000" pitchFamily="2" charset="2"/>
              </a:rPr>
              <a:t></a:t>
            </a:r>
            <a:r>
              <a:rPr lang="zh-CN" altLang="en-US" dirty="0">
                <a:sym typeface="Wingdings" panose="05000000000000000000" pitchFamily="2" charset="2"/>
              </a:rPr>
              <a:t>模拟信号：声波（语音，</a:t>
            </a:r>
            <a:r>
              <a:rPr lang="en-US" altLang="zh-CN" dirty="0">
                <a:sym typeface="Wingdings" panose="05000000000000000000" pitchFamily="2" charset="2"/>
              </a:rPr>
              <a:t>300-3400Hz</a:t>
            </a:r>
            <a:r>
              <a:rPr lang="zh-CN" altLang="en-US" dirty="0">
                <a:sym typeface="Wingdings" panose="05000000000000000000" pitchFamily="2" charset="2"/>
              </a:rPr>
              <a:t>）转换为电磁波</a:t>
            </a:r>
            <a:endParaRPr lang="en-US" altLang="zh-CN" dirty="0">
              <a:sym typeface="Wingdings" panose="05000000000000000000" pitchFamily="2" charset="2"/>
            </a:endParaRPr>
          </a:p>
          <a:p>
            <a:pPr lvl="1"/>
            <a:endParaRPr lang="en-US" altLang="zh-CN" dirty="0">
              <a:sym typeface="Wingdings" panose="05000000000000000000" pitchFamily="2" charset="2"/>
            </a:endParaRPr>
          </a:p>
          <a:p>
            <a:pPr lvl="1"/>
            <a:endParaRPr lang="en-US" altLang="zh-CN" dirty="0">
              <a:sym typeface="Wingdings" panose="05000000000000000000" pitchFamily="2" charset="2"/>
            </a:endParaRPr>
          </a:p>
          <a:p>
            <a:pPr lvl="1"/>
            <a:endParaRPr lang="en-US" altLang="zh-CN" dirty="0">
              <a:sym typeface="Wingdings" panose="05000000000000000000" pitchFamily="2" charset="2"/>
            </a:endParaRPr>
          </a:p>
          <a:p>
            <a:pPr lvl="1"/>
            <a:r>
              <a:rPr lang="zh-CN" altLang="en-US" dirty="0">
                <a:sym typeface="Wingdings" panose="05000000000000000000" pitchFamily="2" charset="2"/>
              </a:rPr>
              <a:t>数字数据</a:t>
            </a:r>
            <a:r>
              <a:rPr lang="en-US" altLang="zh-CN" dirty="0">
                <a:sym typeface="Wingdings" panose="05000000000000000000" pitchFamily="2" charset="2"/>
              </a:rPr>
              <a:t></a:t>
            </a:r>
            <a:r>
              <a:rPr lang="zh-CN" altLang="en-US" dirty="0">
                <a:sym typeface="Wingdings" panose="05000000000000000000" pitchFamily="2" charset="2"/>
              </a:rPr>
              <a:t>模拟信号：调制解调器（</a:t>
            </a:r>
            <a:r>
              <a:rPr lang="en-US" altLang="zh-CN" dirty="0">
                <a:sym typeface="Wingdings" panose="05000000000000000000" pitchFamily="2" charset="2"/>
              </a:rPr>
              <a:t>Modem</a:t>
            </a:r>
            <a:r>
              <a:rPr lang="zh-CN" altLang="en-US" dirty="0">
                <a:sym typeface="Wingdings" panose="05000000000000000000" pitchFamily="2" charset="2"/>
              </a:rPr>
              <a:t>，</a:t>
            </a:r>
            <a:r>
              <a:rPr lang="en-US" altLang="zh-CN" dirty="0">
                <a:sym typeface="Wingdings" panose="05000000000000000000" pitchFamily="2" charset="2"/>
              </a:rPr>
              <a:t>Modulator-Demodulator</a:t>
            </a:r>
            <a:r>
              <a:rPr lang="zh-CN" altLang="en-US" dirty="0">
                <a:sym typeface="Wingdings" panose="05000000000000000000" pitchFamily="2" charset="2"/>
              </a:rPr>
              <a:t>）</a:t>
            </a:r>
            <a:endParaRPr lang="en-US" altLang="zh-CN" dirty="0">
              <a:sym typeface="Wingdings" panose="05000000000000000000" pitchFamily="2" charset="2"/>
            </a:endParaRPr>
          </a:p>
          <a:p>
            <a:pPr lvl="2"/>
            <a:r>
              <a:rPr lang="zh-CN" altLang="en-US" dirty="0">
                <a:sym typeface="Wingdings" panose="05000000000000000000" pitchFamily="2" charset="2"/>
              </a:rPr>
              <a:t>将数字内容调制为模拟载波信号</a:t>
            </a:r>
            <a:endParaRPr lang="zh-CN" altLang="en-US" dirty="0"/>
          </a:p>
        </p:txBody>
      </p:sp>
      <p:sp>
        <p:nvSpPr>
          <p:cNvPr id="4" name="灯片编号占位符 3"/>
          <p:cNvSpPr>
            <a:spLocks noGrp="1"/>
          </p:cNvSpPr>
          <p:nvPr>
            <p:ph type="sldNum" sz="quarter" idx="12"/>
          </p:nvPr>
        </p:nvSpPr>
        <p:spPr/>
        <p:txBody>
          <a:bodyPr/>
          <a:lstStyle/>
          <a:p>
            <a:pPr>
              <a:defRPr/>
            </a:pPr>
            <a:fld id="{F3D08B78-E3BD-490F-A17D-5A955D375E78}" type="slidenum">
              <a:rPr lang="zh-CN" altLang="en-US" smtClean="0"/>
              <a:t>49</a:t>
            </a:fld>
            <a:endParaRPr lang="zh-CN" altLang="en-US"/>
          </a:p>
        </p:txBody>
      </p:sp>
      <p:pic>
        <p:nvPicPr>
          <p:cNvPr id="36867" name="Picture 5"/>
          <p:cNvPicPr>
            <a:picLocks noChangeAspect="1" noChangeArrowheads="1"/>
          </p:cNvPicPr>
          <p:nvPr/>
        </p:nvPicPr>
        <p:blipFill>
          <a:blip r:embed="rId2"/>
          <a:srcRect/>
          <a:stretch>
            <a:fillRect/>
          </a:stretch>
        </p:blipFill>
        <p:spPr bwMode="auto">
          <a:xfrm>
            <a:off x="1042988" y="2276475"/>
            <a:ext cx="6985000" cy="1314450"/>
          </a:xfrm>
          <a:prstGeom prst="rect">
            <a:avLst/>
          </a:prstGeom>
          <a:noFill/>
          <a:ln w="9525">
            <a:noFill/>
            <a:miter lim="800000"/>
            <a:headEnd/>
            <a:tailEnd/>
          </a:ln>
        </p:spPr>
      </p:pic>
      <p:pic>
        <p:nvPicPr>
          <p:cNvPr id="36868" name="Picture 6"/>
          <p:cNvPicPr>
            <a:picLocks noChangeAspect="1" noChangeArrowheads="1"/>
          </p:cNvPicPr>
          <p:nvPr/>
        </p:nvPicPr>
        <p:blipFill>
          <a:blip r:embed="rId3"/>
          <a:srcRect/>
          <a:stretch>
            <a:fillRect/>
          </a:stretch>
        </p:blipFill>
        <p:spPr bwMode="auto">
          <a:xfrm>
            <a:off x="1042988" y="5229225"/>
            <a:ext cx="7753350" cy="1295400"/>
          </a:xfrm>
          <a:prstGeom prst="rect">
            <a:avLst/>
          </a:prstGeom>
          <a:noFill/>
          <a:ln w="9525">
            <a:noFill/>
            <a:miter lim="800000"/>
            <a:headEnd/>
            <a:tailEnd/>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401A05A5-CCF9-49B1-BF2C-CF33CDCD0EC0}"/>
              </a:ext>
            </a:extLst>
          </p:cNvPr>
          <p:cNvSpPr>
            <a:spLocks noGrp="1" noChangeArrowheads="1"/>
          </p:cNvSpPr>
          <p:nvPr>
            <p:ph type="title"/>
          </p:nvPr>
        </p:nvSpPr>
        <p:spPr/>
        <p:txBody>
          <a:bodyPr/>
          <a:lstStyle/>
          <a:p>
            <a:r>
              <a:rPr lang="zh-CN" altLang="en-US" dirty="0"/>
              <a:t>无线电报依赖于电路的振荡信号</a:t>
            </a:r>
          </a:p>
        </p:txBody>
      </p:sp>
      <p:pic>
        <p:nvPicPr>
          <p:cNvPr id="8" name="内容占位符 7">
            <a:extLst>
              <a:ext uri="{FF2B5EF4-FFF2-40B4-BE49-F238E27FC236}">
                <a16:creationId xmlns:a16="http://schemas.microsoft.com/office/drawing/2014/main" id="{3982B92B-5FA8-42C8-A30B-4ABAE05A5EAA}"/>
              </a:ext>
            </a:extLst>
          </p:cNvPr>
          <p:cNvPicPr>
            <a:picLocks noGrp="1" noChangeAspect="1"/>
          </p:cNvPicPr>
          <p:nvPr>
            <p:ph idx="1"/>
          </p:nvPr>
        </p:nvPicPr>
        <p:blipFill>
          <a:blip r:embed="rId3"/>
          <a:stretch>
            <a:fillRect/>
          </a:stretch>
        </p:blipFill>
        <p:spPr>
          <a:xfrm>
            <a:off x="1331640" y="1772816"/>
            <a:ext cx="6207649" cy="4248472"/>
          </a:xfrm>
          <a:prstGeom prst="rect">
            <a:avLst/>
          </a:prstGeom>
        </p:spPr>
      </p:pic>
    </p:spTree>
    <p:extLst>
      <p:ext uri="{BB962C8B-B14F-4D97-AF65-F5344CB8AC3E}">
        <p14:creationId xmlns:p14="http://schemas.microsoft.com/office/powerpoint/2010/main" val="271510499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p:nvPr>
        </p:nvSpPr>
        <p:spPr>
          <a:xfrm>
            <a:off x="517525" y="228600"/>
            <a:ext cx="7772400" cy="1143000"/>
          </a:xfrm>
        </p:spPr>
        <p:txBody>
          <a:bodyPr vert="horz" wrap="square" lIns="91440" tIns="45720" rIns="91440" bIns="45720" anchor="ctr"/>
          <a:lstStyle/>
          <a:p>
            <a:r>
              <a:rPr lang="zh-CN" altLang="en-US" dirty="0">
                <a:sym typeface="Wingdings" panose="05000000000000000000" pitchFamily="2" charset="2"/>
              </a:rPr>
              <a:t>数字数据</a:t>
            </a:r>
            <a:r>
              <a:rPr lang="en-US" altLang="zh-CN" dirty="0">
                <a:sym typeface="Wingdings" panose="05000000000000000000" pitchFamily="2" charset="2"/>
              </a:rPr>
              <a:t></a:t>
            </a:r>
            <a:r>
              <a:rPr lang="zh-CN" altLang="en-US" dirty="0">
                <a:sym typeface="Wingdings" panose="05000000000000000000" pitchFamily="2" charset="2"/>
              </a:rPr>
              <a:t>模拟信号实例</a:t>
            </a:r>
            <a:endParaRPr lang="en-US" altLang="zh-CN" dirty="0"/>
          </a:p>
        </p:txBody>
      </p:sp>
      <p:sp>
        <p:nvSpPr>
          <p:cNvPr id="33795" name="Rectangle 3"/>
          <p:cNvSpPr>
            <a:spLocks noGrp="1"/>
          </p:cNvSpPr>
          <p:nvPr>
            <p:ph idx="1"/>
          </p:nvPr>
        </p:nvSpPr>
        <p:spPr>
          <a:xfrm>
            <a:off x="322580" y="1127125"/>
            <a:ext cx="8704263" cy="4287838"/>
          </a:xfrm>
        </p:spPr>
        <p:txBody>
          <a:bodyPr vert="horz" wrap="square" lIns="91440" tIns="45720" rIns="91440" bIns="45720" anchor="t"/>
          <a:lstStyle/>
          <a:p>
            <a:endParaRPr lang="en-US" altLang="zh-CN" dirty="0"/>
          </a:p>
          <a:p>
            <a:r>
              <a:rPr lang="en-US" altLang="zh-CN" dirty="0"/>
              <a:t>DTMF </a:t>
            </a:r>
            <a:r>
              <a:rPr lang="zh-CN" altLang="en-US" dirty="0"/>
              <a:t>（</a:t>
            </a:r>
            <a:r>
              <a:rPr lang="en-US" altLang="zh-CN" dirty="0"/>
              <a:t>Dual Tone Multi Frequency</a:t>
            </a:r>
            <a:r>
              <a:rPr lang="zh-CN" altLang="en-US" dirty="0"/>
              <a:t>）</a:t>
            </a:r>
          </a:p>
        </p:txBody>
      </p:sp>
      <p:pic>
        <p:nvPicPr>
          <p:cNvPr id="33796" name="Picture 4"/>
          <p:cNvPicPr>
            <a:picLocks noChangeAspect="1"/>
          </p:cNvPicPr>
          <p:nvPr/>
        </p:nvPicPr>
        <p:blipFill>
          <a:blip r:embed="rId2"/>
          <a:stretch>
            <a:fillRect/>
          </a:stretch>
        </p:blipFill>
        <p:spPr>
          <a:xfrm>
            <a:off x="611560" y="2852936"/>
            <a:ext cx="2590800" cy="1831975"/>
          </a:xfrm>
          <a:prstGeom prst="rect">
            <a:avLst/>
          </a:prstGeom>
          <a:noFill/>
          <a:ln w="9525">
            <a:noFill/>
          </a:ln>
        </p:spPr>
      </p:pic>
      <p:pic>
        <p:nvPicPr>
          <p:cNvPr id="33797" name="Picture 5"/>
          <p:cNvPicPr>
            <a:picLocks noChangeAspect="1"/>
          </p:cNvPicPr>
          <p:nvPr/>
        </p:nvPicPr>
        <p:blipFill>
          <a:blip r:embed="rId3"/>
          <a:stretch>
            <a:fillRect/>
          </a:stretch>
        </p:blipFill>
        <p:spPr>
          <a:xfrm>
            <a:off x="3542851" y="2886214"/>
            <a:ext cx="5143500" cy="2333625"/>
          </a:xfrm>
          <a:prstGeom prst="rect">
            <a:avLst/>
          </a:prstGeom>
          <a:noFill/>
          <a:ln w="9525">
            <a:noFill/>
          </a:ln>
        </p:spPr>
      </p:pic>
      <p:pic>
        <p:nvPicPr>
          <p:cNvPr id="33798" name="Picture 325" descr="underline_base"/>
          <p:cNvPicPr/>
          <p:nvPr/>
        </p:nvPicPr>
        <p:blipFill>
          <a:blip r:embed="rId4"/>
          <a:stretch>
            <a:fillRect/>
          </a:stretch>
        </p:blipFill>
        <p:spPr>
          <a:xfrm>
            <a:off x="439738" y="1096963"/>
            <a:ext cx="5027612" cy="173037"/>
          </a:xfrm>
          <a:prstGeom prst="rect">
            <a:avLst/>
          </a:prstGeom>
          <a:noFill/>
          <a:ln w="9525">
            <a:noFill/>
          </a:ln>
        </p:spPr>
      </p:pic>
    </p:spTree>
    <p:extLst>
      <p:ext uri="{BB962C8B-B14F-4D97-AF65-F5344CB8AC3E}">
        <p14:creationId xmlns:p14="http://schemas.microsoft.com/office/powerpoint/2010/main" val="1505918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内容占位符 2"/>
          <p:cNvSpPr>
            <a:spLocks noGrp="1"/>
          </p:cNvSpPr>
          <p:nvPr>
            <p:ph idx="1"/>
          </p:nvPr>
        </p:nvSpPr>
        <p:spPr>
          <a:xfrm>
            <a:off x="250825" y="692150"/>
            <a:ext cx="8704263" cy="5440363"/>
          </a:xfrm>
        </p:spPr>
        <p:txBody>
          <a:bodyPr/>
          <a:lstStyle/>
          <a:p>
            <a:pPr lvl="1"/>
            <a:r>
              <a:rPr lang="zh-CN" altLang="en-US">
                <a:sym typeface="Wingdings" panose="05000000000000000000" pitchFamily="2" charset="2"/>
              </a:rPr>
              <a:t>模拟数据</a:t>
            </a:r>
            <a:r>
              <a:rPr lang="en-US" altLang="zh-CN">
                <a:sym typeface="Wingdings" panose="05000000000000000000" pitchFamily="2" charset="2"/>
              </a:rPr>
              <a:t></a:t>
            </a:r>
            <a:r>
              <a:rPr lang="zh-CN" altLang="en-US">
                <a:sym typeface="Wingdings" panose="05000000000000000000" pitchFamily="2" charset="2"/>
              </a:rPr>
              <a:t>数字信号：语音转换为数字信号，编解码器（</a:t>
            </a:r>
            <a:r>
              <a:rPr lang="en-US" altLang="zh-CN">
                <a:sym typeface="Wingdings" panose="05000000000000000000" pitchFamily="2" charset="2"/>
              </a:rPr>
              <a:t>codec</a:t>
            </a:r>
            <a:r>
              <a:rPr lang="zh-CN" altLang="en-US">
                <a:sym typeface="Wingdings" panose="05000000000000000000" pitchFamily="2" charset="2"/>
              </a:rPr>
              <a:t>，</a:t>
            </a:r>
            <a:r>
              <a:rPr lang="en-US" altLang="zh-CN">
                <a:sym typeface="Wingdings" panose="05000000000000000000" pitchFamily="2" charset="2"/>
              </a:rPr>
              <a:t>coder-decoder</a:t>
            </a:r>
            <a:r>
              <a:rPr lang="zh-CN" altLang="en-US">
                <a:sym typeface="Wingdings" panose="05000000000000000000" pitchFamily="2" charset="2"/>
              </a:rPr>
              <a:t>）</a:t>
            </a:r>
            <a:endParaRPr lang="en-US" altLang="zh-CN">
              <a:sym typeface="Wingdings" panose="05000000000000000000" pitchFamily="2" charset="2"/>
            </a:endParaRPr>
          </a:p>
          <a:p>
            <a:pPr lvl="1"/>
            <a:endParaRPr lang="en-US" altLang="zh-CN">
              <a:sym typeface="Wingdings" panose="05000000000000000000" pitchFamily="2" charset="2"/>
            </a:endParaRPr>
          </a:p>
          <a:p>
            <a:pPr lvl="1"/>
            <a:endParaRPr lang="en-US" altLang="zh-CN">
              <a:sym typeface="Wingdings" panose="05000000000000000000" pitchFamily="2" charset="2"/>
            </a:endParaRPr>
          </a:p>
          <a:p>
            <a:pPr lvl="1"/>
            <a:endParaRPr lang="en-US" altLang="zh-CN">
              <a:sym typeface="Wingdings" panose="05000000000000000000" pitchFamily="2" charset="2"/>
            </a:endParaRPr>
          </a:p>
          <a:p>
            <a:pPr lvl="1"/>
            <a:r>
              <a:rPr lang="zh-CN" altLang="en-US"/>
              <a:t>数字数据</a:t>
            </a:r>
            <a:r>
              <a:rPr lang="en-US" altLang="zh-CN">
                <a:sym typeface="Wingdings" panose="05000000000000000000" pitchFamily="2" charset="2"/>
              </a:rPr>
              <a:t></a:t>
            </a:r>
            <a:r>
              <a:rPr lang="zh-CN" altLang="en-US">
                <a:sym typeface="Wingdings" panose="05000000000000000000" pitchFamily="2" charset="2"/>
              </a:rPr>
              <a:t>数字信号：数字收发器（</a:t>
            </a:r>
            <a:r>
              <a:rPr lang="en-US" altLang="zh-CN">
                <a:sym typeface="Wingdings" panose="05000000000000000000" pitchFamily="2" charset="2"/>
              </a:rPr>
              <a:t>transceiver</a:t>
            </a:r>
            <a:r>
              <a:rPr lang="zh-CN" altLang="en-US">
                <a:sym typeface="Wingdings" panose="05000000000000000000" pitchFamily="2" charset="2"/>
              </a:rPr>
              <a:t>）</a:t>
            </a:r>
            <a:endParaRPr lang="zh-CN" altLang="en-US"/>
          </a:p>
        </p:txBody>
      </p:sp>
      <p:sp>
        <p:nvSpPr>
          <p:cNvPr id="4" name="灯片编号占位符 3"/>
          <p:cNvSpPr>
            <a:spLocks noGrp="1"/>
          </p:cNvSpPr>
          <p:nvPr>
            <p:ph type="sldNum" sz="quarter" idx="12"/>
          </p:nvPr>
        </p:nvSpPr>
        <p:spPr/>
        <p:txBody>
          <a:bodyPr/>
          <a:lstStyle/>
          <a:p>
            <a:pPr>
              <a:defRPr/>
            </a:pPr>
            <a:fld id="{01DCB013-7514-4758-97EB-A99E2AB683AE}" type="slidenum">
              <a:rPr lang="zh-CN" altLang="en-US" smtClean="0"/>
              <a:t>51</a:t>
            </a:fld>
            <a:endParaRPr lang="zh-CN" altLang="en-US"/>
          </a:p>
        </p:txBody>
      </p:sp>
      <p:pic>
        <p:nvPicPr>
          <p:cNvPr id="37891" name="Picture 7"/>
          <p:cNvPicPr>
            <a:picLocks noChangeAspect="1" noChangeArrowheads="1"/>
          </p:cNvPicPr>
          <p:nvPr/>
        </p:nvPicPr>
        <p:blipFill>
          <a:blip r:embed="rId2"/>
          <a:srcRect/>
          <a:stretch>
            <a:fillRect/>
          </a:stretch>
        </p:blipFill>
        <p:spPr bwMode="auto">
          <a:xfrm>
            <a:off x="1116013" y="1655763"/>
            <a:ext cx="7513637" cy="1557337"/>
          </a:xfrm>
          <a:prstGeom prst="rect">
            <a:avLst/>
          </a:prstGeom>
          <a:noFill/>
          <a:ln w="9525">
            <a:noFill/>
            <a:miter lim="800000"/>
            <a:headEnd/>
            <a:tailEnd/>
          </a:ln>
        </p:spPr>
      </p:pic>
      <p:pic>
        <p:nvPicPr>
          <p:cNvPr id="37892" name="Picture 3"/>
          <p:cNvPicPr>
            <a:picLocks noChangeAspect="1" noChangeArrowheads="1"/>
          </p:cNvPicPr>
          <p:nvPr/>
        </p:nvPicPr>
        <p:blipFill>
          <a:blip r:embed="rId3"/>
          <a:srcRect/>
          <a:stretch>
            <a:fillRect/>
          </a:stretch>
        </p:blipFill>
        <p:spPr bwMode="auto">
          <a:xfrm>
            <a:off x="1042988" y="3716338"/>
            <a:ext cx="7450137" cy="1879600"/>
          </a:xfrm>
          <a:prstGeom prst="rect">
            <a:avLst/>
          </a:prstGeom>
          <a:noFill/>
          <a:ln w="9525">
            <a:noFill/>
            <a:miter lim="800000"/>
            <a:headEnd/>
            <a:tailEnd/>
          </a:ln>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标题 1"/>
          <p:cNvSpPr>
            <a:spLocks noGrp="1"/>
          </p:cNvSpPr>
          <p:nvPr>
            <p:ph type="title"/>
          </p:nvPr>
        </p:nvSpPr>
        <p:spPr>
          <a:xfrm>
            <a:off x="250825" y="214630"/>
            <a:ext cx="8693150" cy="1158875"/>
          </a:xfrm>
        </p:spPr>
        <p:txBody>
          <a:bodyPr/>
          <a:lstStyle/>
          <a:p>
            <a:r>
              <a:rPr lang="zh-CN" altLang="en-US"/>
              <a:t>选取不同的信号传输类型</a:t>
            </a:r>
          </a:p>
        </p:txBody>
      </p:sp>
      <p:sp>
        <p:nvSpPr>
          <p:cNvPr id="38914" name="内容占位符 2"/>
          <p:cNvSpPr>
            <a:spLocks noGrp="1"/>
          </p:cNvSpPr>
          <p:nvPr>
            <p:ph idx="1"/>
          </p:nvPr>
        </p:nvSpPr>
        <p:spPr>
          <a:xfrm>
            <a:off x="250825" y="1342390"/>
            <a:ext cx="8704263" cy="4287838"/>
          </a:xfrm>
        </p:spPr>
        <p:txBody>
          <a:bodyPr/>
          <a:lstStyle/>
          <a:p>
            <a:r>
              <a:rPr lang="zh-CN" altLang="en-US" sz="2800"/>
              <a:t>数字内容，数字信号传输</a:t>
            </a:r>
            <a:endParaRPr lang="en-US" altLang="zh-CN" sz="2800"/>
          </a:p>
          <a:p>
            <a:pPr lvl="1"/>
            <a:r>
              <a:rPr lang="zh-CN" altLang="en-US" sz="2400"/>
              <a:t>数字信号直接用数字化方式传输比调制为模拟信号更方便便宜</a:t>
            </a:r>
            <a:endParaRPr lang="en-US" altLang="zh-CN" sz="2400"/>
          </a:p>
          <a:p>
            <a:r>
              <a:rPr lang="zh-CN" altLang="en-US" sz="2800"/>
              <a:t>模拟内容，数字信号传输</a:t>
            </a:r>
            <a:endParaRPr lang="en-US" altLang="zh-CN" sz="2800"/>
          </a:p>
          <a:p>
            <a:pPr lvl="1"/>
            <a:r>
              <a:rPr lang="zh-CN" altLang="en-US" sz="2400"/>
              <a:t>便于使用现代化的数字技术和数字网络（例如</a:t>
            </a:r>
            <a:r>
              <a:rPr lang="en-US" altLang="zh-CN" sz="2400"/>
              <a:t>Internet</a:t>
            </a:r>
            <a:r>
              <a:rPr lang="zh-CN" altLang="en-US" sz="2400"/>
              <a:t>）、</a:t>
            </a:r>
            <a:r>
              <a:rPr lang="en-US" altLang="zh-CN" sz="2400"/>
              <a:t>2G/3G/4G</a:t>
            </a:r>
          </a:p>
          <a:p>
            <a:r>
              <a:rPr lang="zh-CN" altLang="en-US" sz="2800"/>
              <a:t>数字内容，模拟信号传输</a:t>
            </a:r>
            <a:endParaRPr lang="en-US" altLang="zh-CN" sz="2800"/>
          </a:p>
          <a:p>
            <a:pPr lvl="1"/>
            <a:r>
              <a:rPr lang="zh-CN" altLang="en-US" sz="2400"/>
              <a:t>一些传输介质只能够传输模拟信号，光纤、卫星，拨号上网、</a:t>
            </a:r>
            <a:endParaRPr lang="en-US" altLang="zh-CN" sz="2400"/>
          </a:p>
          <a:p>
            <a:r>
              <a:rPr lang="zh-CN" altLang="en-US" sz="2800"/>
              <a:t>模拟内容，模拟信号传输</a:t>
            </a:r>
            <a:endParaRPr lang="en-US" altLang="zh-CN" sz="2800"/>
          </a:p>
          <a:p>
            <a:pPr lvl="1"/>
            <a:r>
              <a:rPr lang="zh-CN" altLang="en-US" sz="2400"/>
              <a:t>例如，语音</a:t>
            </a:r>
            <a:r>
              <a:rPr lang="en-US" altLang="zh-CN" sz="2400">
                <a:sym typeface="Wingdings" panose="05000000000000000000" pitchFamily="2" charset="2"/>
              </a:rPr>
              <a:t></a:t>
            </a:r>
            <a:r>
              <a:rPr lang="zh-CN" altLang="en-US" sz="2400">
                <a:sym typeface="Wingdings" panose="05000000000000000000" pitchFamily="2" charset="2"/>
              </a:rPr>
              <a:t>电磁波，调幅、调频收音机</a:t>
            </a:r>
            <a:endParaRPr lang="en-US" altLang="zh-CN" sz="2400"/>
          </a:p>
        </p:txBody>
      </p:sp>
      <p:sp>
        <p:nvSpPr>
          <p:cNvPr id="4" name="灯片编号占位符 3"/>
          <p:cNvSpPr>
            <a:spLocks noGrp="1"/>
          </p:cNvSpPr>
          <p:nvPr>
            <p:ph type="sldNum" sz="quarter" idx="12"/>
          </p:nvPr>
        </p:nvSpPr>
        <p:spPr/>
        <p:txBody>
          <a:bodyPr/>
          <a:lstStyle/>
          <a:p>
            <a:pPr>
              <a:defRPr/>
            </a:pPr>
            <a:fld id="{609546E3-B6CD-41FA-BCF3-340371400ADD}" type="slidenum">
              <a:rPr lang="zh-CN" altLang="en-US" smtClean="0"/>
              <a:t>52</a:t>
            </a:fld>
            <a:endParaRPr lang="zh-CN" altLang="en-US"/>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标题 212993"/>
          <p:cNvSpPr>
            <a:spLocks noGrp="1"/>
          </p:cNvSpPr>
          <p:nvPr>
            <p:ph type="title"/>
          </p:nvPr>
        </p:nvSpPr>
        <p:spPr>
          <a:xfrm>
            <a:off x="250825" y="214313"/>
            <a:ext cx="8693150" cy="982439"/>
          </a:xfrm>
        </p:spPr>
        <p:txBody>
          <a:bodyPr lIns="92075" tIns="46038" rIns="92075" bIns="46038" anchor="b"/>
          <a:lstStyle/>
          <a:p>
            <a:r>
              <a:rPr lang="zh-CN" altLang="en-US" sz="3600" dirty="0"/>
              <a:t>传输中的中继放大器</a:t>
            </a:r>
            <a:r>
              <a:rPr lang="en-US" altLang="zh-CN" sz="3600" dirty="0"/>
              <a:t>:</a:t>
            </a:r>
            <a:r>
              <a:rPr lang="zh-CN" altLang="en-US" sz="3600" dirty="0"/>
              <a:t>模拟放大与数字再生</a:t>
            </a:r>
          </a:p>
        </p:txBody>
      </p:sp>
      <p:pic>
        <p:nvPicPr>
          <p:cNvPr id="212996" name="图表占位符 212995"/>
          <p:cNvPicPr>
            <a:picLocks noGrp="1" noChangeAspect="1"/>
          </p:cNvPicPr>
          <p:nvPr>
            <p:ph type="chart" idx="1"/>
          </p:nvPr>
        </p:nvPicPr>
        <p:blipFill>
          <a:blip r:embed="rId3"/>
          <a:stretch>
            <a:fillRect/>
          </a:stretch>
        </p:blipFill>
        <p:spPr>
          <a:xfrm>
            <a:off x="457200" y="1676400"/>
            <a:ext cx="8229600" cy="4117975"/>
          </a:xfrm>
          <a:solidFill>
            <a:srgbClr val="FFFF00"/>
          </a:solidFill>
        </p:spPr>
      </p:pic>
    </p:spTree>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p:cNvSpPr>
          <p:nvPr>
            <p:ph type="title"/>
          </p:nvPr>
        </p:nvSpPr>
        <p:spPr>
          <a:xfrm>
            <a:off x="250825" y="214630"/>
            <a:ext cx="8693150" cy="984250"/>
          </a:xfrm>
        </p:spPr>
        <p:txBody>
          <a:bodyPr/>
          <a:lstStyle/>
          <a:p>
            <a:pPr eaLnBrk="1" hangingPunct="1"/>
            <a:r>
              <a:rPr lang="zh-CN" altLang="en-US" sz="3200"/>
              <a:t>本章内容</a:t>
            </a:r>
          </a:p>
        </p:txBody>
      </p:sp>
      <p:sp>
        <p:nvSpPr>
          <p:cNvPr id="19458" name="内容占位符 2"/>
          <p:cNvSpPr>
            <a:spLocks noGrp="1"/>
          </p:cNvSpPr>
          <p:nvPr>
            <p:ph idx="1"/>
          </p:nvPr>
        </p:nvSpPr>
        <p:spPr>
          <a:xfrm>
            <a:off x="250825" y="1198880"/>
            <a:ext cx="8704263" cy="5254456"/>
          </a:xfrm>
        </p:spPr>
        <p:txBody>
          <a:bodyPr/>
          <a:lstStyle/>
          <a:p>
            <a:pPr eaLnBrk="1" hangingPunct="1"/>
            <a:r>
              <a:rPr lang="zh-CN" altLang="en-US" sz="3200" dirty="0">
                <a:ea typeface="宋体" panose="02010600030101010101" pitchFamily="2" charset="-122"/>
                <a:sym typeface="+mn-ea"/>
              </a:rPr>
              <a:t>通信信号基础</a:t>
            </a:r>
          </a:p>
          <a:p>
            <a:pPr lvl="1" eaLnBrk="1" hangingPunct="1"/>
            <a:r>
              <a:rPr lang="zh-CN" altLang="en-US" sz="3200" dirty="0">
                <a:solidFill>
                  <a:schemeClr val="bg1">
                    <a:lumMod val="65000"/>
                  </a:schemeClr>
                </a:solidFill>
                <a:ea typeface="宋体" panose="02010600030101010101" pitchFamily="2" charset="-122"/>
              </a:rPr>
              <a:t>信号概念与参量</a:t>
            </a:r>
            <a:endParaRPr lang="en-US" altLang="zh-CN" sz="3200" dirty="0">
              <a:solidFill>
                <a:schemeClr val="bg1">
                  <a:lumMod val="65000"/>
                </a:schemeClr>
              </a:solidFill>
              <a:ea typeface="宋体" panose="02010600030101010101" pitchFamily="2" charset="-122"/>
            </a:endParaRPr>
          </a:p>
          <a:p>
            <a:pPr lvl="1" eaLnBrk="1" hangingPunct="1"/>
            <a:r>
              <a:rPr lang="zh-CN" altLang="en-US" sz="3200" dirty="0">
                <a:solidFill>
                  <a:schemeClr val="bg1">
                    <a:lumMod val="65000"/>
                  </a:schemeClr>
                </a:solidFill>
                <a:ea typeface="宋体" panose="02010600030101010101" pitchFamily="2" charset="-122"/>
              </a:rPr>
              <a:t>语音信号与电磁信号</a:t>
            </a:r>
            <a:endParaRPr lang="en-US" altLang="zh-CN" sz="3200" dirty="0">
              <a:solidFill>
                <a:schemeClr val="bg1">
                  <a:lumMod val="65000"/>
                </a:schemeClr>
              </a:solidFill>
              <a:ea typeface="宋体" panose="02010600030101010101" pitchFamily="2" charset="-122"/>
            </a:endParaRPr>
          </a:p>
          <a:p>
            <a:pPr lvl="1" eaLnBrk="1" hangingPunct="1"/>
            <a:r>
              <a:rPr lang="zh-CN" altLang="en-US" sz="3200" dirty="0">
                <a:solidFill>
                  <a:schemeClr val="bg1">
                    <a:lumMod val="65000"/>
                  </a:schemeClr>
                </a:solidFill>
                <a:ea typeface="宋体" panose="02010600030101010101" pitchFamily="2" charset="-122"/>
              </a:rPr>
              <a:t>信号频谱分析</a:t>
            </a:r>
          </a:p>
          <a:p>
            <a:pPr lvl="1" eaLnBrk="1" hangingPunct="1"/>
            <a:r>
              <a:rPr lang="zh-CN" altLang="en-US" sz="3200" dirty="0">
                <a:solidFill>
                  <a:schemeClr val="bg1">
                    <a:lumMod val="65000"/>
                  </a:schemeClr>
                </a:solidFill>
                <a:ea typeface="宋体" panose="02010600030101010101" pitchFamily="2" charset="-122"/>
              </a:rPr>
              <a:t>模拟与数字信号表示</a:t>
            </a:r>
          </a:p>
          <a:p>
            <a:pPr lvl="1" eaLnBrk="1" hangingPunct="1"/>
            <a:r>
              <a:rPr lang="zh-CN" altLang="en-US" sz="3200" dirty="0">
                <a:ea typeface="宋体" panose="02010600030101010101" pitchFamily="2" charset="-122"/>
              </a:rPr>
              <a:t>信号带宽与数据速率</a:t>
            </a:r>
            <a:endParaRPr lang="en-US" altLang="zh-CN" sz="3200" dirty="0">
              <a:ea typeface="宋体" panose="02010600030101010101" pitchFamily="2" charset="-122"/>
            </a:endParaRPr>
          </a:p>
          <a:p>
            <a:pPr lvl="1" eaLnBrk="1" hangingPunct="1"/>
            <a:r>
              <a:rPr lang="zh-CN" altLang="en-US" sz="3200" dirty="0">
                <a:ea typeface="宋体" panose="02010600030101010101" pitchFamily="2" charset="-122"/>
              </a:rPr>
              <a:t>信道容量与香农定律</a:t>
            </a:r>
          </a:p>
          <a:p>
            <a:pPr lvl="1" eaLnBrk="1" hangingPunct="1"/>
            <a:r>
              <a:rPr lang="zh-CN" altLang="en-US" sz="3200" dirty="0">
                <a:ea typeface="宋体" panose="02010600030101010101" pitchFamily="2" charset="-122"/>
              </a:rPr>
              <a:t>传输介质</a:t>
            </a:r>
          </a:p>
          <a:p>
            <a:pPr lvl="1" hangingPunct="1"/>
            <a:r>
              <a:rPr lang="zh-CN" altLang="en-US" sz="3200" dirty="0">
                <a:ea typeface="宋体" panose="02010600030101010101" pitchFamily="2" charset="-122"/>
              </a:rPr>
              <a:t>信号频段划分及特性</a:t>
            </a:r>
          </a:p>
        </p:txBody>
      </p:sp>
      <p:sp>
        <p:nvSpPr>
          <p:cNvPr id="5" name="灯片编号占位符 4"/>
          <p:cNvSpPr>
            <a:spLocks noGrp="1"/>
          </p:cNvSpPr>
          <p:nvPr>
            <p:ph type="sldNum" sz="quarter" idx="12"/>
          </p:nvPr>
        </p:nvSpPr>
        <p:spPr/>
        <p:txBody>
          <a:bodyPr/>
          <a:lstStyle/>
          <a:p>
            <a:pPr>
              <a:defRPr/>
            </a:pPr>
            <a:fld id="{3FF46735-B62F-443B-A37E-F05C60118CA4}" type="slidenum">
              <a:rPr lang="zh-CN" altLang="en-US"/>
              <a:t>54</a:t>
            </a:fld>
            <a:endParaRPr lang="zh-CN" altLang="en-US" dirty="0"/>
          </a:p>
        </p:txBody>
      </p:sp>
    </p:spTree>
    <p:extLst>
      <p:ext uri="{BB962C8B-B14F-4D97-AF65-F5344CB8AC3E}">
        <p14:creationId xmlns:p14="http://schemas.microsoft.com/office/powerpoint/2010/main" val="187639142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8" name="标题 123907"/>
          <p:cNvSpPr>
            <a:spLocks noGrp="1"/>
          </p:cNvSpPr>
          <p:nvPr>
            <p:ph type="title"/>
          </p:nvPr>
        </p:nvSpPr>
        <p:spPr>
          <a:xfrm>
            <a:off x="250825" y="387380"/>
            <a:ext cx="8693150" cy="881380"/>
          </a:xfrm>
        </p:spPr>
        <p:txBody>
          <a:bodyPr lIns="92075" tIns="46038" rIns="92075" bIns="46038" anchor="b"/>
          <a:lstStyle/>
          <a:p>
            <a:r>
              <a:rPr lang="zh-CN" altLang="en-US" dirty="0"/>
              <a:t>信号带宽与数据速率</a:t>
            </a:r>
          </a:p>
        </p:txBody>
      </p:sp>
      <p:sp>
        <p:nvSpPr>
          <p:cNvPr id="123909" name="文本占位符 123908"/>
          <p:cNvSpPr>
            <a:spLocks noGrp="1"/>
          </p:cNvSpPr>
          <p:nvPr>
            <p:ph type="body" idx="1"/>
          </p:nvPr>
        </p:nvSpPr>
        <p:spPr>
          <a:xfrm>
            <a:off x="457200" y="1219200"/>
            <a:ext cx="8229600" cy="5029200"/>
          </a:xfrm>
        </p:spPr>
        <p:txBody>
          <a:bodyPr lIns="92075" tIns="46038" rIns="92075" bIns="46038"/>
          <a:lstStyle/>
          <a:p>
            <a:pPr>
              <a:buNone/>
            </a:pPr>
            <a:r>
              <a:rPr lang="en-US" altLang="zh-CN" dirty="0"/>
              <a:t>2.2.1 </a:t>
            </a:r>
            <a:r>
              <a:rPr lang="zh-CN" altLang="en-US" dirty="0"/>
              <a:t>信号的频谱和带宽</a:t>
            </a:r>
          </a:p>
          <a:p>
            <a:pPr>
              <a:buNone/>
            </a:pPr>
            <a:r>
              <a:rPr lang="en-US" altLang="zh-CN" dirty="0"/>
              <a:t>2.2.2 </a:t>
            </a:r>
            <a:r>
              <a:rPr lang="zh-CN" altLang="en-US" dirty="0"/>
              <a:t>信道的截止频率与带宽</a:t>
            </a:r>
          </a:p>
          <a:p>
            <a:pPr>
              <a:buNone/>
            </a:pPr>
            <a:r>
              <a:rPr lang="en-US" altLang="zh-CN" dirty="0"/>
              <a:t>2.2.3 </a:t>
            </a:r>
            <a:r>
              <a:rPr lang="zh-CN" altLang="en-US" dirty="0"/>
              <a:t>信道的最大数据传输率</a:t>
            </a:r>
          </a:p>
        </p:txBody>
      </p:sp>
    </p:spTree>
  </p:cSld>
  <p:clrMapOvr>
    <a:masterClrMapping/>
  </p:clrMapOvr>
  <p:transition>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8" name="标题 123907"/>
          <p:cNvSpPr>
            <a:spLocks noGrp="1"/>
          </p:cNvSpPr>
          <p:nvPr>
            <p:ph type="title"/>
          </p:nvPr>
        </p:nvSpPr>
        <p:spPr>
          <a:xfrm>
            <a:off x="250825" y="387380"/>
            <a:ext cx="8693150" cy="881380"/>
          </a:xfrm>
        </p:spPr>
        <p:txBody>
          <a:bodyPr lIns="92075" tIns="46038" rIns="92075" bIns="46038" anchor="b"/>
          <a:lstStyle/>
          <a:p>
            <a:r>
              <a:rPr lang="zh-CN" altLang="en-US" dirty="0"/>
              <a:t>信号带宽与数据速率</a:t>
            </a:r>
          </a:p>
        </p:txBody>
      </p:sp>
      <p:sp>
        <p:nvSpPr>
          <p:cNvPr id="123909" name="文本占位符 123908"/>
          <p:cNvSpPr>
            <a:spLocks noGrp="1"/>
          </p:cNvSpPr>
          <p:nvPr>
            <p:ph type="body" idx="1"/>
          </p:nvPr>
        </p:nvSpPr>
        <p:spPr>
          <a:xfrm>
            <a:off x="457200" y="1219200"/>
            <a:ext cx="8229600" cy="5029200"/>
          </a:xfrm>
        </p:spPr>
        <p:txBody>
          <a:bodyPr lIns="92075" tIns="46038" rIns="92075" bIns="46038"/>
          <a:lstStyle/>
          <a:p>
            <a:pPr>
              <a:buNone/>
            </a:pPr>
            <a:r>
              <a:rPr lang="en-US" altLang="zh-CN" dirty="0"/>
              <a:t>2.2.1 </a:t>
            </a:r>
            <a:r>
              <a:rPr lang="zh-CN" altLang="en-US" dirty="0"/>
              <a:t>信号的频谱和带宽</a:t>
            </a:r>
          </a:p>
          <a:p>
            <a:pPr lvl="1">
              <a:lnSpc>
                <a:spcPct val="120000"/>
              </a:lnSpc>
            </a:pPr>
            <a:r>
              <a:rPr lang="zh-CN" altLang="en-US" dirty="0"/>
              <a:t>任何信号通过信道时都会发生衰减；如果所有频率分量被等量衰减，那么结果信号虽在振幅上有所衰减，但没有畸变。</a:t>
            </a:r>
          </a:p>
          <a:p>
            <a:pPr lvl="1">
              <a:lnSpc>
                <a:spcPct val="120000"/>
              </a:lnSpc>
              <a:buFont typeface="Wingdings" panose="05000000000000000000" pitchFamily="2" charset="2"/>
              <a:buChar char="q"/>
            </a:pPr>
            <a:r>
              <a:rPr lang="zh-CN" altLang="en-US" dirty="0"/>
              <a:t>然而：</a:t>
            </a:r>
            <a:r>
              <a:rPr lang="zh-CN" altLang="en-US" b="1" dirty="0">
                <a:solidFill>
                  <a:srgbClr val="C00000"/>
                </a:solidFill>
              </a:rPr>
              <a:t>信道对不同频率的信号其衰减幅度是不相同的</a:t>
            </a:r>
            <a:r>
              <a:rPr lang="zh-CN" altLang="en-US" dirty="0"/>
              <a:t>，因而会发生畸变。一般来说，频率越高的信号，其衰减幅度越大</a:t>
            </a:r>
          </a:p>
        </p:txBody>
      </p:sp>
    </p:spTree>
    <p:extLst>
      <p:ext uri="{BB962C8B-B14F-4D97-AF65-F5344CB8AC3E}">
        <p14:creationId xmlns:p14="http://schemas.microsoft.com/office/powerpoint/2010/main" val="3702560360"/>
      </p:ext>
    </p:extLst>
  </p:cSld>
  <p:clrMapOvr>
    <a:masterClrMapping/>
  </p:clrMapOvr>
  <p:transition>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945" name="对象 124944"/>
          <p:cNvGraphicFramePr/>
          <p:nvPr/>
        </p:nvGraphicFramePr>
        <p:xfrm>
          <a:off x="1042988" y="3644900"/>
          <a:ext cx="2879725" cy="703263"/>
        </p:xfrm>
        <a:graphic>
          <a:graphicData uri="http://schemas.openxmlformats.org/presentationml/2006/ole">
            <mc:AlternateContent xmlns:mc="http://schemas.openxmlformats.org/markup-compatibility/2006">
              <mc:Choice xmlns:v="urn:schemas-microsoft-com:vml" Requires="v">
                <p:oleObj spid="_x0000_s27915" r:id="rId4" imgW="1600200" imgH="393700" progId="Equation.3">
                  <p:embed/>
                </p:oleObj>
              </mc:Choice>
              <mc:Fallback>
                <p:oleObj r:id="rId4" imgW="1600200" imgH="393700" progId="Equation.3">
                  <p:embed/>
                  <p:pic>
                    <p:nvPicPr>
                      <p:cNvPr id="0" name="图片 3076"/>
                      <p:cNvPicPr/>
                      <p:nvPr/>
                    </p:nvPicPr>
                    <p:blipFill>
                      <a:blip r:embed="rId5"/>
                      <a:stretch>
                        <a:fillRect/>
                      </a:stretch>
                    </p:blipFill>
                    <p:spPr>
                      <a:xfrm>
                        <a:off x="1042988" y="3644900"/>
                        <a:ext cx="2879725" cy="703263"/>
                      </a:xfrm>
                      <a:prstGeom prst="rect">
                        <a:avLst/>
                      </a:prstGeom>
                      <a:noFill/>
                      <a:ln w="38100">
                        <a:noFill/>
                        <a:miter/>
                      </a:ln>
                    </p:spPr>
                  </p:pic>
                </p:oleObj>
              </mc:Fallback>
            </mc:AlternateContent>
          </a:graphicData>
        </a:graphic>
      </p:graphicFrame>
      <p:graphicFrame>
        <p:nvGraphicFramePr>
          <p:cNvPr id="124947" name="对象 124946"/>
          <p:cNvGraphicFramePr/>
          <p:nvPr/>
        </p:nvGraphicFramePr>
        <p:xfrm>
          <a:off x="1042988" y="4365625"/>
          <a:ext cx="1203325" cy="520700"/>
        </p:xfrm>
        <a:graphic>
          <a:graphicData uri="http://schemas.openxmlformats.org/presentationml/2006/ole">
            <mc:AlternateContent xmlns:mc="http://schemas.openxmlformats.org/markup-compatibility/2006">
              <mc:Choice xmlns:v="urn:schemas-microsoft-com:vml" Requires="v">
                <p:oleObj spid="_x0000_s27916" r:id="rId6" imgW="774065" imgH="330200" progId="Equation.3">
                  <p:embed/>
                </p:oleObj>
              </mc:Choice>
              <mc:Fallback>
                <p:oleObj r:id="rId6" imgW="774065" imgH="330200" progId="Equation.3">
                  <p:embed/>
                  <p:pic>
                    <p:nvPicPr>
                      <p:cNvPr id="0" name="图片 3075"/>
                      <p:cNvPicPr/>
                      <p:nvPr/>
                    </p:nvPicPr>
                    <p:blipFill>
                      <a:blip r:embed="rId7"/>
                      <a:stretch>
                        <a:fillRect/>
                      </a:stretch>
                    </p:blipFill>
                    <p:spPr>
                      <a:xfrm>
                        <a:off x="1042988" y="4365625"/>
                        <a:ext cx="1203325" cy="520700"/>
                      </a:xfrm>
                      <a:prstGeom prst="rect">
                        <a:avLst/>
                      </a:prstGeom>
                      <a:noFill/>
                      <a:ln w="38100">
                        <a:noFill/>
                        <a:miter/>
                      </a:ln>
                    </p:spPr>
                  </p:pic>
                </p:oleObj>
              </mc:Fallback>
            </mc:AlternateContent>
          </a:graphicData>
        </a:graphic>
      </p:graphicFrame>
      <p:graphicFrame>
        <p:nvGraphicFramePr>
          <p:cNvPr id="124949" name="对象 124948"/>
          <p:cNvGraphicFramePr/>
          <p:nvPr/>
        </p:nvGraphicFramePr>
        <p:xfrm>
          <a:off x="2895600" y="4343400"/>
          <a:ext cx="1531938" cy="484188"/>
        </p:xfrm>
        <a:graphic>
          <a:graphicData uri="http://schemas.openxmlformats.org/presentationml/2006/ole">
            <mc:AlternateContent xmlns:mc="http://schemas.openxmlformats.org/markup-compatibility/2006">
              <mc:Choice xmlns:v="urn:schemas-microsoft-com:vml" Requires="v">
                <p:oleObj spid="_x0000_s27917" r:id="rId8" imgW="977265" imgH="304800" progId="Equation.3">
                  <p:embed/>
                </p:oleObj>
              </mc:Choice>
              <mc:Fallback>
                <p:oleObj r:id="rId8" imgW="977265" imgH="304800" progId="Equation.3">
                  <p:embed/>
                  <p:pic>
                    <p:nvPicPr>
                      <p:cNvPr id="0" name="图片 3077"/>
                      <p:cNvPicPr/>
                      <p:nvPr/>
                    </p:nvPicPr>
                    <p:blipFill>
                      <a:blip r:embed="rId9"/>
                      <a:stretch>
                        <a:fillRect/>
                      </a:stretch>
                    </p:blipFill>
                    <p:spPr>
                      <a:xfrm>
                        <a:off x="2895600" y="4343400"/>
                        <a:ext cx="1531938" cy="484188"/>
                      </a:xfrm>
                      <a:prstGeom prst="rect">
                        <a:avLst/>
                      </a:prstGeom>
                      <a:noFill/>
                      <a:ln w="38100">
                        <a:noFill/>
                        <a:miter/>
                      </a:ln>
                    </p:spPr>
                  </p:pic>
                </p:oleObj>
              </mc:Fallback>
            </mc:AlternateContent>
          </a:graphicData>
        </a:graphic>
      </p:graphicFrame>
      <p:graphicFrame>
        <p:nvGraphicFramePr>
          <p:cNvPr id="124939" name="对象 124938"/>
          <p:cNvGraphicFramePr/>
          <p:nvPr/>
        </p:nvGraphicFramePr>
        <p:xfrm>
          <a:off x="1042988" y="2997200"/>
          <a:ext cx="2808287" cy="703263"/>
        </p:xfrm>
        <a:graphic>
          <a:graphicData uri="http://schemas.openxmlformats.org/presentationml/2006/ole">
            <mc:AlternateContent xmlns:mc="http://schemas.openxmlformats.org/markup-compatibility/2006">
              <mc:Choice xmlns:v="urn:schemas-microsoft-com:vml" Requires="v">
                <p:oleObj spid="_x0000_s27918" r:id="rId10" imgW="1562100" imgH="393700" progId="Equation.3">
                  <p:embed/>
                </p:oleObj>
              </mc:Choice>
              <mc:Fallback>
                <p:oleObj r:id="rId10" imgW="1562100" imgH="393700" progId="Equation.3">
                  <p:embed/>
                  <p:pic>
                    <p:nvPicPr>
                      <p:cNvPr id="0" name="图片 3078"/>
                      <p:cNvPicPr/>
                      <p:nvPr/>
                    </p:nvPicPr>
                    <p:blipFill>
                      <a:blip r:embed="rId11"/>
                      <a:stretch>
                        <a:fillRect/>
                      </a:stretch>
                    </p:blipFill>
                    <p:spPr>
                      <a:xfrm>
                        <a:off x="1042988" y="2997200"/>
                        <a:ext cx="2808287" cy="703263"/>
                      </a:xfrm>
                      <a:prstGeom prst="rect">
                        <a:avLst/>
                      </a:prstGeom>
                      <a:noFill/>
                      <a:ln w="38100">
                        <a:noFill/>
                        <a:miter/>
                      </a:ln>
                    </p:spPr>
                  </p:pic>
                </p:oleObj>
              </mc:Fallback>
            </mc:AlternateContent>
          </a:graphicData>
        </a:graphic>
      </p:graphicFrame>
      <p:graphicFrame>
        <p:nvGraphicFramePr>
          <p:cNvPr id="124935" name="对象 124934"/>
          <p:cNvGraphicFramePr/>
          <p:nvPr/>
        </p:nvGraphicFramePr>
        <p:xfrm>
          <a:off x="1536700" y="2060575"/>
          <a:ext cx="6503988" cy="706438"/>
        </p:xfrm>
        <a:graphic>
          <a:graphicData uri="http://schemas.openxmlformats.org/presentationml/2006/ole">
            <mc:AlternateContent xmlns:mc="http://schemas.openxmlformats.org/markup-compatibility/2006">
              <mc:Choice xmlns:v="urn:schemas-microsoft-com:vml" Requires="v">
                <p:oleObj spid="_x0000_s27919" r:id="rId12" imgW="3580130" imgH="431800" progId="Equation.3">
                  <p:embed/>
                </p:oleObj>
              </mc:Choice>
              <mc:Fallback>
                <p:oleObj r:id="rId12" imgW="3580130" imgH="431800" progId="Equation.3">
                  <p:embed/>
                  <p:pic>
                    <p:nvPicPr>
                      <p:cNvPr id="0" name="图片 3079"/>
                      <p:cNvPicPr/>
                      <p:nvPr/>
                    </p:nvPicPr>
                    <p:blipFill>
                      <a:blip r:embed="rId13"/>
                      <a:stretch>
                        <a:fillRect/>
                      </a:stretch>
                    </p:blipFill>
                    <p:spPr>
                      <a:xfrm>
                        <a:off x="1536700" y="2060575"/>
                        <a:ext cx="6503988" cy="706438"/>
                      </a:xfrm>
                      <a:prstGeom prst="rect">
                        <a:avLst/>
                      </a:prstGeom>
                      <a:noFill/>
                      <a:ln w="38100">
                        <a:noFill/>
                        <a:miter/>
                      </a:ln>
                    </p:spPr>
                  </p:pic>
                </p:oleObj>
              </mc:Fallback>
            </mc:AlternateContent>
          </a:graphicData>
        </a:graphic>
      </p:graphicFrame>
      <p:sp>
        <p:nvSpPr>
          <p:cNvPr id="124931" name="文本占位符 124930"/>
          <p:cNvSpPr>
            <a:spLocks noGrp="1"/>
          </p:cNvSpPr>
          <p:nvPr>
            <p:ph type="body" idx="1"/>
          </p:nvPr>
        </p:nvSpPr>
        <p:spPr>
          <a:xfrm>
            <a:off x="457200" y="1220788"/>
            <a:ext cx="8229600" cy="5246687"/>
          </a:xfrm>
        </p:spPr>
        <p:txBody>
          <a:bodyPr lIns="92075" tIns="46038" rIns="92075" bIns="46038"/>
          <a:lstStyle/>
          <a:p>
            <a:pPr>
              <a:lnSpc>
                <a:spcPct val="110000"/>
              </a:lnSpc>
              <a:buNone/>
            </a:pPr>
            <a:r>
              <a:rPr lang="en-US" altLang="zh-CN" sz="2400" b="0" dirty="0"/>
              <a:t>		</a:t>
            </a:r>
            <a:r>
              <a:rPr lang="zh-CN" altLang="en-US" sz="2400" b="0" dirty="0"/>
              <a:t>傅立叶已经证明：任何一个周期为</a:t>
            </a:r>
            <a:r>
              <a:rPr lang="en-US" altLang="zh-CN" sz="2400" b="0" dirty="0"/>
              <a:t>T</a:t>
            </a:r>
            <a:r>
              <a:rPr lang="zh-CN" altLang="en-US" sz="2400" b="0" dirty="0"/>
              <a:t>的函数</a:t>
            </a:r>
            <a:r>
              <a:rPr lang="en-US" altLang="zh-CN" sz="2400" b="0" dirty="0"/>
              <a:t>f(t)</a:t>
            </a:r>
            <a:r>
              <a:rPr lang="zh-CN" altLang="en-US" sz="2400" b="0" dirty="0"/>
              <a:t>都是由无穷多个正弦和余弦函数合成，即：</a:t>
            </a:r>
          </a:p>
          <a:p>
            <a:pPr>
              <a:lnSpc>
                <a:spcPct val="110000"/>
              </a:lnSpc>
              <a:buNone/>
            </a:pPr>
            <a:r>
              <a:rPr lang="zh-CN" altLang="en-US" sz="2400" b="0"/>
              <a:t> 	</a:t>
            </a:r>
            <a:r>
              <a:rPr lang="en-US" altLang="zh-CN" sz="2400" b="0"/>
              <a:t>f(t)=</a:t>
            </a:r>
          </a:p>
          <a:p>
            <a:pPr>
              <a:lnSpc>
                <a:spcPct val="110000"/>
              </a:lnSpc>
              <a:buNone/>
            </a:pPr>
            <a:r>
              <a:rPr lang="en-US" altLang="zh-CN" sz="2400" b="0" dirty="0"/>
              <a:t> </a:t>
            </a:r>
            <a:r>
              <a:rPr lang="zh-CN" altLang="en-US" sz="2400" b="0" dirty="0"/>
              <a:t>其中：								</a:t>
            </a:r>
            <a:r>
              <a:rPr lang="zh-CN" altLang="en-US" sz="2400" b="0"/>
              <a:t>					</a:t>
            </a:r>
          </a:p>
          <a:p>
            <a:pPr>
              <a:lnSpc>
                <a:spcPct val="110000"/>
              </a:lnSpc>
              <a:buNone/>
            </a:pPr>
            <a:endParaRPr lang="zh-CN" altLang="en-US" sz="2400" b="0"/>
          </a:p>
          <a:p>
            <a:pPr>
              <a:lnSpc>
                <a:spcPct val="110000"/>
              </a:lnSpc>
              <a:buNone/>
            </a:pPr>
            <a:endParaRPr lang="zh-CN" altLang="en-US" sz="2400" b="0"/>
          </a:p>
          <a:p>
            <a:pPr>
              <a:lnSpc>
                <a:spcPct val="110000"/>
              </a:lnSpc>
              <a:buNone/>
            </a:pPr>
            <a:endParaRPr lang="zh-CN" altLang="en-US" sz="2400" b="0"/>
          </a:p>
          <a:p>
            <a:pPr algn="just">
              <a:lnSpc>
                <a:spcPct val="110000"/>
              </a:lnSpc>
              <a:buNone/>
            </a:pPr>
            <a:r>
              <a:rPr lang="zh-CN" altLang="en-US" sz="2400" b="0">
                <a:sym typeface="Symbol" panose="05050102010706020507" pitchFamily="18" charset="2"/>
              </a:rPr>
              <a:t>	 </a:t>
            </a:r>
            <a:r>
              <a:rPr lang="en-US" altLang="zh-CN" sz="2400" b="0">
                <a:sym typeface="Symbol" panose="05050102010706020507" pitchFamily="18" charset="2"/>
              </a:rPr>
              <a:t></a:t>
            </a:r>
            <a:r>
              <a:rPr lang="en-US" altLang="zh-CN" sz="2400" b="0" baseline="-25000"/>
              <a:t>n</a:t>
            </a:r>
            <a:r>
              <a:rPr lang="en-US" altLang="zh-CN" sz="2400" b="0" dirty="0"/>
              <a:t>= arctg(b</a:t>
            </a:r>
            <a:r>
              <a:rPr lang="en-US" altLang="zh-CN" sz="2400" b="0" baseline="-25000" dirty="0"/>
              <a:t>n</a:t>
            </a:r>
            <a:r>
              <a:rPr lang="en-US" altLang="zh-CN" sz="2400" b="0"/>
              <a:t>/ a</a:t>
            </a:r>
            <a:r>
              <a:rPr lang="en-US" altLang="zh-CN" sz="2400" b="0" baseline="-25000"/>
              <a:t>n</a:t>
            </a:r>
            <a:r>
              <a:rPr lang="en-US" altLang="zh-CN" sz="2400" b="0"/>
              <a:t>)	</a:t>
            </a:r>
          </a:p>
          <a:p>
            <a:pPr algn="just">
              <a:lnSpc>
                <a:spcPct val="110000"/>
              </a:lnSpc>
              <a:buNone/>
            </a:pPr>
            <a:r>
              <a:rPr lang="en-US" altLang="zh-CN" sz="2400" b="0" dirty="0"/>
              <a:t>	</a:t>
            </a:r>
            <a:r>
              <a:rPr lang="zh-CN" altLang="en-US" sz="2400" b="0" dirty="0"/>
              <a:t>此处</a:t>
            </a:r>
            <a:r>
              <a:rPr lang="en-US" altLang="zh-CN" sz="2400" b="0" dirty="0"/>
              <a:t>f=1/T</a:t>
            </a:r>
            <a:r>
              <a:rPr lang="zh-CN" altLang="en-US" sz="2400" b="0" dirty="0"/>
              <a:t>是基频，</a:t>
            </a:r>
            <a:r>
              <a:rPr lang="en-US" altLang="zh-CN" sz="2400" b="0"/>
              <a:t>a</a:t>
            </a:r>
            <a:r>
              <a:rPr lang="en-US" altLang="zh-CN" sz="2400" b="0" baseline="-25000"/>
              <a:t>n</a:t>
            </a:r>
            <a:r>
              <a:rPr lang="zh-CN" altLang="en-US" sz="2400" b="0" dirty="0"/>
              <a:t>和</a:t>
            </a:r>
            <a:r>
              <a:rPr lang="en-US" altLang="zh-CN" sz="2400" b="0" dirty="0"/>
              <a:t>b</a:t>
            </a:r>
            <a:r>
              <a:rPr lang="en-US" altLang="zh-CN" sz="2400" b="0" baseline="-25000" dirty="0"/>
              <a:t>n</a:t>
            </a:r>
            <a:r>
              <a:rPr lang="zh-CN" altLang="en-US" sz="2400" b="0" dirty="0"/>
              <a:t>是</a:t>
            </a:r>
            <a:r>
              <a:rPr lang="en-US" altLang="zh-CN" sz="2400" b="0" dirty="0"/>
              <a:t>n</a:t>
            </a:r>
            <a:r>
              <a:rPr lang="zh-CN" altLang="en-US" sz="2400" b="0" dirty="0"/>
              <a:t>次正弦谐波和余弦谐波的振幅。</a:t>
            </a:r>
            <a:endParaRPr lang="zh-CN" altLang="en-US" sz="2400" b="0"/>
          </a:p>
        </p:txBody>
      </p:sp>
      <p:grpSp>
        <p:nvGrpSpPr>
          <p:cNvPr id="124953" name="组合 124952"/>
          <p:cNvGrpSpPr/>
          <p:nvPr/>
        </p:nvGrpSpPr>
        <p:grpSpPr>
          <a:xfrm>
            <a:off x="304800" y="1273175"/>
            <a:ext cx="8534400" cy="4572000"/>
            <a:chOff x="1296" y="1296"/>
            <a:chExt cx="5376" cy="2880"/>
          </a:xfrm>
        </p:grpSpPr>
        <p:pic>
          <p:nvPicPr>
            <p:cNvPr id="124951" name="图片 124950"/>
            <p:cNvPicPr>
              <a:picLocks noChangeAspect="1"/>
            </p:cNvPicPr>
            <p:nvPr/>
          </p:nvPicPr>
          <p:blipFill>
            <a:blip r:embed="rId14"/>
            <a:stretch>
              <a:fillRect/>
            </a:stretch>
          </p:blipFill>
          <p:spPr>
            <a:xfrm>
              <a:off x="1296" y="1296"/>
              <a:ext cx="5376" cy="2880"/>
            </a:xfrm>
            <a:prstGeom prst="rect">
              <a:avLst/>
            </a:prstGeom>
            <a:solidFill>
              <a:srgbClr val="FFCC99"/>
            </a:solidFill>
            <a:ln w="12700">
              <a:noFill/>
            </a:ln>
          </p:spPr>
        </p:pic>
        <p:sp>
          <p:nvSpPr>
            <p:cNvPr id="124952" name="文本框 124951"/>
            <p:cNvSpPr txBox="1"/>
            <p:nvPr/>
          </p:nvSpPr>
          <p:spPr>
            <a:xfrm>
              <a:off x="3600" y="1392"/>
              <a:ext cx="480" cy="288"/>
            </a:xfrm>
            <a:prstGeom prst="rect">
              <a:avLst/>
            </a:prstGeom>
            <a:noFill/>
            <a:ln w="12700">
              <a:noFill/>
            </a:ln>
          </p:spPr>
          <p:txBody>
            <a:bodyPr>
              <a:spAutoFit/>
            </a:bodyPr>
            <a:lstStyle/>
            <a:p>
              <a:pPr lvl="0" eaLnBrk="0" hangingPunct="0">
                <a:spcBef>
                  <a:spcPct val="50000"/>
                </a:spcBef>
              </a:pPr>
              <a:r>
                <a:rPr lang="en-US" altLang="zh-CN" sz="2400" b="1">
                  <a:solidFill>
                    <a:schemeClr val="bg2"/>
                  </a:solidFill>
                  <a:latin typeface="Times New Roman" panose="02020603050405020304" charset="0"/>
                  <a:ea typeface="宋体" panose="02010600030101010101" pitchFamily="2" charset="-122"/>
                </a:rPr>
                <a:t>f(t)</a:t>
              </a:r>
            </a:p>
          </p:txBody>
        </p:sp>
      </p:grpSp>
      <p:sp>
        <p:nvSpPr>
          <p:cNvPr id="124930" name="标题 124929"/>
          <p:cNvSpPr>
            <a:spLocks noGrp="1"/>
          </p:cNvSpPr>
          <p:nvPr>
            <p:ph type="title"/>
          </p:nvPr>
        </p:nvSpPr>
        <p:spPr>
          <a:xfrm>
            <a:off x="1066800" y="443865"/>
            <a:ext cx="8077200" cy="685800"/>
          </a:xfrm>
        </p:spPr>
        <p:txBody>
          <a:bodyPr lIns="92075" tIns="46038" rIns="92075" bIns="46038" anchor="b"/>
          <a:lstStyle/>
          <a:p>
            <a:r>
              <a:rPr lang="en-US" altLang="zh-CN" dirty="0"/>
              <a:t>2.2.1 </a:t>
            </a:r>
            <a:r>
              <a:rPr lang="zh-CN" altLang="en-US" dirty="0"/>
              <a:t>信号的频谱和带宽</a:t>
            </a:r>
            <a:endParaRPr lang="zh-CN" altLang="en-US"/>
          </a:p>
        </p:txBody>
      </p:sp>
      <p:sp>
        <p:nvSpPr>
          <p:cNvPr id="124936" name="矩形 124935"/>
          <p:cNvSpPr/>
          <p:nvPr/>
        </p:nvSpPr>
        <p:spPr>
          <a:xfrm>
            <a:off x="0" y="0"/>
            <a:ext cx="9144000" cy="0"/>
          </a:xfrm>
          <a:prstGeom prst="rect">
            <a:avLst/>
          </a:prstGeom>
          <a:noFill/>
          <a:ln w="12700">
            <a:noFill/>
          </a:ln>
        </p:spPr>
        <p:txBody>
          <a:bodyPr/>
          <a:lstStyle/>
          <a:p>
            <a:endParaRPr lang="zh-CN" altLang="en-US"/>
          </a:p>
        </p:txBody>
      </p:sp>
      <p:sp>
        <p:nvSpPr>
          <p:cNvPr id="124938" name="矩形 124937"/>
          <p:cNvSpPr/>
          <p:nvPr/>
        </p:nvSpPr>
        <p:spPr>
          <a:xfrm>
            <a:off x="0" y="0"/>
            <a:ext cx="9144000" cy="0"/>
          </a:xfrm>
          <a:prstGeom prst="rect">
            <a:avLst/>
          </a:prstGeom>
          <a:noFill/>
          <a:ln w="12700">
            <a:noFill/>
          </a:ln>
        </p:spPr>
        <p:txBody>
          <a:bodyPr/>
          <a:lstStyle/>
          <a:p>
            <a:endParaRPr lang="zh-CN" altLang="en-US"/>
          </a:p>
        </p:txBody>
      </p:sp>
      <p:sp>
        <p:nvSpPr>
          <p:cNvPr id="124940" name="矩形 124939"/>
          <p:cNvSpPr/>
          <p:nvPr/>
        </p:nvSpPr>
        <p:spPr>
          <a:xfrm>
            <a:off x="0" y="0"/>
            <a:ext cx="9144000" cy="0"/>
          </a:xfrm>
          <a:prstGeom prst="rect">
            <a:avLst/>
          </a:prstGeom>
          <a:noFill/>
          <a:ln w="12700">
            <a:noFill/>
          </a:ln>
        </p:spPr>
        <p:txBody>
          <a:bodyPr/>
          <a:lstStyle/>
          <a:p>
            <a:endParaRPr lang="zh-CN" altLang="en-US"/>
          </a:p>
        </p:txBody>
      </p:sp>
      <p:sp>
        <p:nvSpPr>
          <p:cNvPr id="124946" name="矩形 124945"/>
          <p:cNvSpPr/>
          <p:nvPr/>
        </p:nvSpPr>
        <p:spPr>
          <a:xfrm>
            <a:off x="0" y="0"/>
            <a:ext cx="9144000" cy="0"/>
          </a:xfrm>
          <a:prstGeom prst="rect">
            <a:avLst/>
          </a:prstGeom>
          <a:noFill/>
          <a:ln w="12700">
            <a:noFill/>
          </a:ln>
        </p:spPr>
        <p:txBody>
          <a:bodyPr/>
          <a:lstStyle/>
          <a:p>
            <a:endParaRPr lang="zh-CN" altLang="en-US"/>
          </a:p>
        </p:txBody>
      </p:sp>
      <p:sp>
        <p:nvSpPr>
          <p:cNvPr id="124948" name="矩形 124947"/>
          <p:cNvSpPr/>
          <p:nvPr/>
        </p:nvSpPr>
        <p:spPr>
          <a:xfrm>
            <a:off x="217170" y="3566478"/>
            <a:ext cx="9144000" cy="0"/>
          </a:xfrm>
          <a:prstGeom prst="rect">
            <a:avLst/>
          </a:prstGeom>
          <a:noFill/>
          <a:ln w="12700">
            <a:noFill/>
          </a:ln>
        </p:spPr>
        <p:txBody>
          <a:bodyPr/>
          <a:lstStyle/>
          <a:p>
            <a:endParaRPr lang="zh-CN" altLang="en-US"/>
          </a:p>
        </p:txBody>
      </p:sp>
      <p:sp>
        <p:nvSpPr>
          <p:cNvPr id="124950" name="矩形 124949"/>
          <p:cNvSpPr/>
          <p:nvPr/>
        </p:nvSpPr>
        <p:spPr>
          <a:xfrm>
            <a:off x="0" y="0"/>
            <a:ext cx="9144000" cy="0"/>
          </a:xfrm>
          <a:prstGeom prst="rect">
            <a:avLst/>
          </a:prstGeom>
          <a:noFill/>
          <a:ln w="12700">
            <a:noFill/>
          </a:ln>
        </p:spPr>
        <p:txBody>
          <a:bodyP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4953"/>
                                        </p:tgtEl>
                                        <p:attrNameLst>
                                          <p:attrName>style.visibility</p:attrName>
                                        </p:attrNameLst>
                                      </p:cBhvr>
                                    </p:set>
                                    <p:animEffect transition="in" filter="randombar(horizontal)">
                                      <p:cBhvr>
                                        <p:cTn id="7" dur="500"/>
                                        <p:tgtEl>
                                          <p:spTgt spid="1249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25953"/>
          <p:cNvSpPr>
            <a:spLocks noGrp="1"/>
          </p:cNvSpPr>
          <p:nvPr>
            <p:ph type="title"/>
          </p:nvPr>
        </p:nvSpPr>
        <p:spPr>
          <a:xfrm>
            <a:off x="250825" y="214630"/>
            <a:ext cx="8693150" cy="1115060"/>
          </a:xfrm>
        </p:spPr>
        <p:txBody>
          <a:bodyPr lIns="92075" tIns="46038" rIns="92075" bIns="46038" anchor="b"/>
          <a:lstStyle/>
          <a:p>
            <a:r>
              <a:rPr lang="zh-CN" altLang="en-US" dirty="0"/>
              <a:t>基本概念</a:t>
            </a:r>
          </a:p>
        </p:txBody>
      </p:sp>
      <p:sp>
        <p:nvSpPr>
          <p:cNvPr id="125958" name="文本框 125957"/>
          <p:cNvSpPr txBox="1"/>
          <p:nvPr/>
        </p:nvSpPr>
        <p:spPr>
          <a:xfrm>
            <a:off x="228600" y="3055938"/>
            <a:ext cx="8915400" cy="3802062"/>
          </a:xfrm>
          <a:prstGeom prst="rect">
            <a:avLst/>
          </a:prstGeom>
          <a:noFill/>
          <a:ln w="12700">
            <a:noFill/>
          </a:ln>
        </p:spPr>
        <p:txBody>
          <a:bodyPr>
            <a:spAutoFit/>
          </a:bodyPr>
          <a:lstStyle/>
          <a:p>
            <a:pPr lvl="0" eaLnBrk="0" hangingPunct="0">
              <a:lnSpc>
                <a:spcPct val="120000"/>
              </a:lnSpc>
              <a:spcBef>
                <a:spcPct val="20000"/>
              </a:spcBef>
              <a:buClrTx/>
              <a:buFont typeface="Wingdings 2" panose="05020102010507070707" pitchFamily="18" charset="2"/>
              <a:buChar char="¡"/>
            </a:pPr>
            <a:r>
              <a:rPr lang="zh-CN" altLang="en-US" sz="3200" b="1" dirty="0">
                <a:solidFill>
                  <a:srgbClr val="008000"/>
                </a:solidFill>
                <a:latin typeface="Times New Roman" panose="02020603050405020304" charset="0"/>
                <a:ea typeface="宋体" panose="02010600030101010101" pitchFamily="2" charset="-122"/>
              </a:rPr>
              <a:t>信号带宽</a:t>
            </a:r>
            <a:endParaRPr lang="zh-CN" altLang="en-US" sz="3200" b="1" dirty="0">
              <a:latin typeface="Times New Roman" panose="02020603050405020304" charset="0"/>
              <a:ea typeface="宋体" panose="02010600030101010101" pitchFamily="2" charset="-122"/>
            </a:endParaRPr>
          </a:p>
          <a:p>
            <a:pPr lvl="1" eaLnBrk="0" hangingPunct="0">
              <a:lnSpc>
                <a:spcPct val="120000"/>
              </a:lnSpc>
              <a:spcBef>
                <a:spcPct val="20000"/>
              </a:spcBef>
              <a:buClr>
                <a:schemeClr val="accent1"/>
              </a:buClr>
              <a:buSzPct val="85000"/>
              <a:buFont typeface="Wingdings" panose="05000000000000000000" pitchFamily="2" charset="2"/>
              <a:buChar char="l"/>
            </a:pPr>
            <a:r>
              <a:rPr lang="zh-CN" altLang="en-US" sz="2800" dirty="0">
                <a:latin typeface="Times New Roman" panose="02020603050405020304" charset="0"/>
                <a:ea typeface="宋体" panose="02010600030101010101" pitchFamily="2" charset="-122"/>
              </a:rPr>
              <a:t>信号频域图所覆盖的频率范围称为信号的带宽</a:t>
            </a:r>
          </a:p>
          <a:p>
            <a:pPr lvl="1" eaLnBrk="0" hangingPunct="0">
              <a:lnSpc>
                <a:spcPct val="120000"/>
              </a:lnSpc>
              <a:spcBef>
                <a:spcPct val="20000"/>
              </a:spcBef>
              <a:buClr>
                <a:schemeClr val="accent1"/>
              </a:buClr>
              <a:buSzPct val="85000"/>
              <a:buFont typeface="Wingdings" panose="05000000000000000000" pitchFamily="2" charset="2"/>
              <a:buChar char="l"/>
            </a:pPr>
            <a:r>
              <a:rPr lang="zh-CN" altLang="en-US" sz="2800" dirty="0">
                <a:latin typeface="Times New Roman" panose="02020603050405020304" charset="0"/>
                <a:ea typeface="宋体" panose="02010600030101010101" pitchFamily="2" charset="-122"/>
              </a:rPr>
              <a:t>我们将信号大部分能量集中的那段频带称为信号的</a:t>
            </a:r>
          </a:p>
          <a:p>
            <a:pPr lvl="1" eaLnBrk="0" hangingPunct="0">
              <a:lnSpc>
                <a:spcPct val="120000"/>
              </a:lnSpc>
              <a:spcBef>
                <a:spcPct val="20000"/>
              </a:spcBef>
              <a:buClr>
                <a:schemeClr val="accent1"/>
              </a:buClr>
              <a:buSzPct val="85000"/>
              <a:buFont typeface="Wingdings" panose="05000000000000000000" pitchFamily="2" charset="2"/>
              <a:buNone/>
            </a:pPr>
            <a:r>
              <a:rPr lang="zh-CN" altLang="en-US" sz="2800" dirty="0">
                <a:latin typeface="Times New Roman" panose="02020603050405020304" charset="0"/>
                <a:ea typeface="宋体" panose="02010600030101010101" pitchFamily="2" charset="-122"/>
              </a:rPr>
              <a:t>  有效带宽，简称为带宽</a:t>
            </a:r>
            <a:r>
              <a:rPr lang="en-US" altLang="zh-CN" sz="2800" dirty="0">
                <a:latin typeface="Times New Roman" panose="02020603050405020304" charset="0"/>
                <a:ea typeface="宋体" panose="02010600030101010101" pitchFamily="2" charset="-122"/>
              </a:rPr>
              <a:t>(</a:t>
            </a:r>
            <a:r>
              <a:rPr lang="en-US" altLang="zh-CN" sz="2800">
                <a:latin typeface="Times New Roman" panose="02020603050405020304" charset="0"/>
                <a:ea typeface="宋体" panose="02010600030101010101" pitchFamily="2" charset="-122"/>
              </a:rPr>
              <a:t>Bandwidth)</a:t>
            </a:r>
            <a:r>
              <a:rPr lang="zh-CN" altLang="en-US" sz="2800">
                <a:latin typeface="Times New Roman" panose="02020603050405020304" charset="0"/>
                <a:ea typeface="宋体" panose="02010600030101010101" pitchFamily="2" charset="-122"/>
              </a:rPr>
              <a:t>；</a:t>
            </a:r>
          </a:p>
          <a:p>
            <a:pPr lvl="1" eaLnBrk="0" hangingPunct="0">
              <a:lnSpc>
                <a:spcPct val="120000"/>
              </a:lnSpc>
              <a:spcBef>
                <a:spcPct val="20000"/>
              </a:spcBef>
              <a:buClr>
                <a:schemeClr val="accent1"/>
              </a:buClr>
              <a:buSzPct val="85000"/>
              <a:buFont typeface="Wingdings" panose="05000000000000000000" pitchFamily="2" charset="2"/>
              <a:buChar char="l"/>
            </a:pPr>
            <a:r>
              <a:rPr lang="zh-CN" altLang="en-US" sz="2800" dirty="0">
                <a:latin typeface="Times New Roman" panose="02020603050405020304" charset="0"/>
                <a:ea typeface="宋体" panose="02010600030101010101" pitchFamily="2" charset="-122"/>
              </a:rPr>
              <a:t>任何信号都有一定的带宽。</a:t>
            </a:r>
          </a:p>
          <a:p>
            <a:pPr lvl="0" eaLnBrk="0" hangingPunct="0">
              <a:spcBef>
                <a:spcPct val="50000"/>
              </a:spcBef>
            </a:pPr>
            <a:endParaRPr lang="zh-CN" altLang="en-US" sz="3200">
              <a:latin typeface="Arial" panose="020B0604020202020204" pitchFamily="34" charset="0"/>
              <a:ea typeface="宋体" panose="02010600030101010101" pitchFamily="2" charset="-122"/>
            </a:endParaRPr>
          </a:p>
        </p:txBody>
      </p:sp>
      <p:sp>
        <p:nvSpPr>
          <p:cNvPr id="125955" name="文本占位符 125954"/>
          <p:cNvSpPr>
            <a:spLocks noGrp="1"/>
          </p:cNvSpPr>
          <p:nvPr>
            <p:ph type="body" idx="1"/>
          </p:nvPr>
        </p:nvSpPr>
        <p:spPr>
          <a:xfrm>
            <a:off x="228600" y="1143000"/>
            <a:ext cx="8229600" cy="1905000"/>
          </a:xfrm>
        </p:spPr>
        <p:txBody>
          <a:bodyPr lIns="92075" tIns="46038" rIns="92075" bIns="46038"/>
          <a:lstStyle/>
          <a:p>
            <a:pPr>
              <a:lnSpc>
                <a:spcPct val="120000"/>
              </a:lnSpc>
            </a:pPr>
            <a:r>
              <a:rPr lang="zh-CN" altLang="en-US" dirty="0">
                <a:solidFill>
                  <a:srgbClr val="008000"/>
                </a:solidFill>
              </a:rPr>
              <a:t>频域图（频率</a:t>
            </a:r>
            <a:r>
              <a:rPr lang="en-US" altLang="zh-CN" dirty="0">
                <a:solidFill>
                  <a:srgbClr val="008000"/>
                </a:solidFill>
              </a:rPr>
              <a:t>-</a:t>
            </a:r>
            <a:r>
              <a:rPr lang="zh-CN" altLang="en-US" dirty="0">
                <a:solidFill>
                  <a:srgbClr val="008000"/>
                </a:solidFill>
              </a:rPr>
              <a:t>最大振幅图）</a:t>
            </a:r>
            <a:endParaRPr lang="zh-CN" altLang="en-US" dirty="0"/>
          </a:p>
          <a:p>
            <a:pPr lvl="1">
              <a:lnSpc>
                <a:spcPct val="120000"/>
              </a:lnSpc>
            </a:pPr>
            <a:r>
              <a:rPr lang="zh-CN" altLang="en-US" dirty="0"/>
              <a:t>把</a:t>
            </a:r>
            <a:r>
              <a:rPr lang="en-US" altLang="zh-CN" dirty="0"/>
              <a:t>f(t)</a:t>
            </a:r>
            <a:r>
              <a:rPr lang="zh-CN" altLang="en-US" dirty="0"/>
              <a:t>各次谐波的振幅</a:t>
            </a:r>
            <a:r>
              <a:rPr lang="en-US" altLang="zh-CN"/>
              <a:t>A</a:t>
            </a:r>
            <a:r>
              <a:rPr lang="en-US" altLang="zh-CN" baseline="-25000"/>
              <a:t>n</a:t>
            </a:r>
            <a:r>
              <a:rPr lang="zh-CN" altLang="en-US" dirty="0"/>
              <a:t>按照频率高低依次排列起来所形成谱状图形</a:t>
            </a:r>
            <a:r>
              <a:rPr lang="en-US" altLang="zh-CN" dirty="0"/>
              <a:t>,</a:t>
            </a:r>
            <a:r>
              <a:rPr lang="zh-CN" altLang="en-US" dirty="0"/>
              <a:t>称为信号</a:t>
            </a:r>
            <a:r>
              <a:rPr lang="en-US" altLang="zh-CN" dirty="0"/>
              <a:t>f(t)</a:t>
            </a:r>
            <a:r>
              <a:rPr lang="zh-CN" altLang="en-US" dirty="0"/>
              <a:t>的频谱图。</a:t>
            </a:r>
          </a:p>
        </p:txBody>
      </p:sp>
    </p:spTree>
  </p:cSld>
  <p:clrMapOvr>
    <a:masterClrMapping/>
  </p:clrMapOvr>
  <p:transition>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标题 211969"/>
          <p:cNvSpPr>
            <a:spLocks noGrp="1"/>
          </p:cNvSpPr>
          <p:nvPr>
            <p:ph type="title"/>
          </p:nvPr>
        </p:nvSpPr>
        <p:spPr>
          <a:xfrm>
            <a:off x="250825" y="214630"/>
            <a:ext cx="8693150" cy="950595"/>
          </a:xfrm>
        </p:spPr>
        <p:txBody>
          <a:bodyPr lIns="92075" tIns="46038" rIns="92075" bIns="46038" anchor="b"/>
          <a:lstStyle/>
          <a:p>
            <a:r>
              <a:rPr lang="zh-CN" altLang="en-US" dirty="0"/>
              <a:t>绝对带宽和有效带宽</a:t>
            </a:r>
          </a:p>
        </p:txBody>
      </p:sp>
      <p:pic>
        <p:nvPicPr>
          <p:cNvPr id="211973" name="图片 211972"/>
          <p:cNvPicPr>
            <a:picLocks noChangeAspect="1"/>
          </p:cNvPicPr>
          <p:nvPr/>
        </p:nvPicPr>
        <p:blipFill>
          <a:blip r:embed="rId3"/>
          <a:stretch>
            <a:fillRect/>
          </a:stretch>
        </p:blipFill>
        <p:spPr>
          <a:xfrm>
            <a:off x="990600" y="1066800"/>
            <a:ext cx="7391400" cy="5435600"/>
          </a:xfrm>
          <a:prstGeom prst="rect">
            <a:avLst/>
          </a:prstGeom>
          <a:noFill/>
          <a:ln w="12700">
            <a:noFill/>
          </a:ln>
        </p:spPr>
      </p:pic>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401A05A5-CCF9-49B1-BF2C-CF33CDCD0EC0}"/>
              </a:ext>
            </a:extLst>
          </p:cNvPr>
          <p:cNvSpPr>
            <a:spLocks noGrp="1" noChangeArrowheads="1"/>
          </p:cNvSpPr>
          <p:nvPr>
            <p:ph type="title"/>
          </p:nvPr>
        </p:nvSpPr>
        <p:spPr/>
        <p:txBody>
          <a:bodyPr/>
          <a:lstStyle/>
          <a:p>
            <a:r>
              <a:rPr lang="zh-CN" altLang="en-US" dirty="0"/>
              <a:t>无线电报依赖于电路的振荡信号</a:t>
            </a:r>
          </a:p>
        </p:txBody>
      </p:sp>
      <p:pic>
        <p:nvPicPr>
          <p:cNvPr id="5" name="内容占位符 4">
            <a:extLst>
              <a:ext uri="{FF2B5EF4-FFF2-40B4-BE49-F238E27FC236}">
                <a16:creationId xmlns:a16="http://schemas.microsoft.com/office/drawing/2014/main" id="{71033B1A-8FC0-43BB-9E41-6B5AD0FD95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83768" y="1676400"/>
            <a:ext cx="3886200" cy="3190875"/>
          </a:xfrm>
        </p:spPr>
      </p:pic>
      <p:pic>
        <p:nvPicPr>
          <p:cNvPr id="6" name="图片 5">
            <a:extLst>
              <a:ext uri="{FF2B5EF4-FFF2-40B4-BE49-F238E27FC236}">
                <a16:creationId xmlns:a16="http://schemas.microsoft.com/office/drawing/2014/main" id="{432112F2-BF1D-473A-8731-C00BECC3AF44}"/>
              </a:ext>
            </a:extLst>
          </p:cNvPr>
          <p:cNvPicPr>
            <a:picLocks noChangeAspect="1"/>
          </p:cNvPicPr>
          <p:nvPr/>
        </p:nvPicPr>
        <p:blipFill>
          <a:blip r:embed="rId4"/>
          <a:stretch>
            <a:fillRect/>
          </a:stretch>
        </p:blipFill>
        <p:spPr>
          <a:xfrm>
            <a:off x="1115616" y="4867275"/>
            <a:ext cx="7014563" cy="1990725"/>
          </a:xfrm>
          <a:prstGeom prst="rect">
            <a:avLst/>
          </a:prstGeom>
        </p:spPr>
      </p:pic>
    </p:spTree>
    <p:extLst>
      <p:ext uri="{BB962C8B-B14F-4D97-AF65-F5344CB8AC3E}">
        <p14:creationId xmlns:p14="http://schemas.microsoft.com/office/powerpoint/2010/main" val="203511914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标题 126977"/>
          <p:cNvSpPr>
            <a:spLocks noGrp="1"/>
          </p:cNvSpPr>
          <p:nvPr>
            <p:ph type="title"/>
          </p:nvPr>
        </p:nvSpPr>
        <p:spPr>
          <a:xfrm>
            <a:off x="737870" y="618808"/>
            <a:ext cx="7315200" cy="600075"/>
          </a:xfrm>
        </p:spPr>
        <p:txBody>
          <a:bodyPr lIns="92075" tIns="46038" rIns="92075" bIns="46038" anchor="b"/>
          <a:lstStyle/>
          <a:p>
            <a:r>
              <a:rPr lang="zh-CN" altLang="en-US" dirty="0"/>
              <a:t>常见信号的带宽</a:t>
            </a:r>
            <a:endParaRPr lang="zh-CN" altLang="en-US"/>
          </a:p>
        </p:txBody>
      </p:sp>
      <p:sp>
        <p:nvSpPr>
          <p:cNvPr id="126979" name="文本占位符 126978"/>
          <p:cNvSpPr>
            <a:spLocks noGrp="1"/>
          </p:cNvSpPr>
          <p:nvPr>
            <p:ph type="body" idx="1"/>
          </p:nvPr>
        </p:nvSpPr>
        <p:spPr>
          <a:xfrm>
            <a:off x="381000" y="1066800"/>
            <a:ext cx="8153400" cy="5486400"/>
          </a:xfrm>
        </p:spPr>
        <p:txBody>
          <a:bodyPr lIns="92075" tIns="46038" rIns="92075" bIns="46038"/>
          <a:lstStyle/>
          <a:p>
            <a:r>
              <a:rPr lang="zh-CN" altLang="en-US" sz="2800" dirty="0">
                <a:solidFill>
                  <a:srgbClr val="008000"/>
                </a:solidFill>
              </a:rPr>
              <a:t>话音信号</a:t>
            </a:r>
            <a:endParaRPr lang="zh-CN" altLang="en-US" sz="2800"/>
          </a:p>
          <a:p>
            <a:pPr lvl="1"/>
            <a:r>
              <a:rPr lang="zh-CN" altLang="en-US" sz="2400" dirty="0"/>
              <a:t>话音信号的标准带宽为</a:t>
            </a:r>
            <a:r>
              <a:rPr lang="en-US" altLang="zh-CN" sz="2400"/>
              <a:t>300Hz</a:t>
            </a:r>
            <a:r>
              <a:rPr lang="zh-CN" altLang="en-US" sz="2400"/>
              <a:t>～</a:t>
            </a:r>
            <a:r>
              <a:rPr lang="en-US" altLang="zh-CN" sz="2400"/>
              <a:t>3400Hz</a:t>
            </a:r>
            <a:r>
              <a:rPr lang="zh-CN" altLang="en-US" sz="2400"/>
              <a:t>。</a:t>
            </a:r>
          </a:p>
          <a:p>
            <a:r>
              <a:rPr lang="zh-CN" altLang="zh-CN" sz="2800" dirty="0">
                <a:solidFill>
                  <a:srgbClr val="008000"/>
                </a:solidFill>
              </a:rPr>
              <a:t>音乐信号（CD音质）</a:t>
            </a:r>
            <a:endParaRPr lang="zh-CN" altLang="zh-CN" sz="2800" dirty="0"/>
          </a:p>
          <a:p>
            <a:pPr lvl="1"/>
            <a:r>
              <a:rPr lang="zh-CN" altLang="en-US" sz="2400" dirty="0"/>
              <a:t>要求的带宽是</a:t>
            </a:r>
            <a:r>
              <a:rPr lang="en-US" altLang="zh-CN" sz="2400"/>
              <a:t>20Hz ~ 20KHz</a:t>
            </a:r>
            <a:r>
              <a:rPr lang="zh-CN" altLang="en-US" sz="2400"/>
              <a:t>。</a:t>
            </a:r>
          </a:p>
          <a:p>
            <a:r>
              <a:rPr lang="zh-CN" altLang="en-US" sz="2800" dirty="0">
                <a:solidFill>
                  <a:srgbClr val="008000"/>
                </a:solidFill>
              </a:rPr>
              <a:t>电视信号</a:t>
            </a:r>
            <a:endParaRPr lang="zh-CN" altLang="en-US" sz="2800" dirty="0"/>
          </a:p>
          <a:p>
            <a:pPr lvl="1"/>
            <a:r>
              <a:rPr lang="zh-CN" altLang="en-US" sz="2400" dirty="0"/>
              <a:t>电视信号的带宽为几</a:t>
            </a:r>
            <a:r>
              <a:rPr lang="en-US" altLang="zh-CN" sz="2400"/>
              <a:t>Hz</a:t>
            </a:r>
            <a:r>
              <a:rPr lang="zh-CN" altLang="en-US" sz="2400"/>
              <a:t>～</a:t>
            </a:r>
            <a:r>
              <a:rPr lang="en-US" altLang="zh-CN" sz="2400"/>
              <a:t>4MHz</a:t>
            </a:r>
            <a:r>
              <a:rPr lang="zh-CN" altLang="en-US" sz="2400"/>
              <a:t>。</a:t>
            </a:r>
          </a:p>
          <a:p>
            <a:r>
              <a:rPr lang="zh-CN" altLang="en-US" sz="2800" dirty="0">
                <a:solidFill>
                  <a:srgbClr val="008000"/>
                </a:solidFill>
              </a:rPr>
              <a:t>单脉冲信号</a:t>
            </a:r>
            <a:endParaRPr lang="zh-CN" altLang="en-US" sz="2800" dirty="0"/>
          </a:p>
          <a:p>
            <a:pPr lvl="1"/>
            <a:r>
              <a:rPr lang="zh-CN" altLang="en-US" sz="2400" dirty="0"/>
              <a:t>其带宽为无穷大</a:t>
            </a:r>
          </a:p>
          <a:p>
            <a:r>
              <a:rPr lang="zh-CN" altLang="en-US" sz="2800" dirty="0">
                <a:solidFill>
                  <a:srgbClr val="008000"/>
                </a:solidFill>
              </a:rPr>
              <a:t>二进制信号</a:t>
            </a:r>
            <a:endParaRPr lang="zh-CN" altLang="en-US" sz="2800" dirty="0"/>
          </a:p>
          <a:p>
            <a:pPr lvl="1"/>
            <a:r>
              <a:rPr lang="zh-CN" altLang="en-US" sz="2400" dirty="0"/>
              <a:t>一般情况下，其带宽依赖于“</a:t>
            </a:r>
            <a:r>
              <a:rPr lang="en-US" altLang="zh-CN" sz="2400" dirty="0"/>
              <a:t>0”</a:t>
            </a:r>
            <a:r>
              <a:rPr lang="zh-CN" altLang="en-US" sz="2400" dirty="0"/>
              <a:t>、“</a:t>
            </a:r>
            <a:r>
              <a:rPr lang="en-US" altLang="zh-CN" sz="2400" dirty="0"/>
              <a:t>1”</a:t>
            </a:r>
            <a:r>
              <a:rPr lang="zh-CN" altLang="en-US" sz="2400" dirty="0"/>
              <a:t>序列的顺序以及具体的数字编码方式。</a:t>
            </a:r>
            <a:endParaRPr lang="zh-CN" altLang="en-US" sz="2400"/>
          </a:p>
        </p:txBody>
      </p:sp>
    </p:spTree>
  </p:cSld>
  <p:clrMapOvr>
    <a:masterClrMapping/>
  </p:clrMapOvr>
  <p:transition>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44" name="图片 215043"/>
          <p:cNvPicPr>
            <a:picLocks noChangeAspect="1"/>
          </p:cNvPicPr>
          <p:nvPr/>
        </p:nvPicPr>
        <p:blipFill>
          <a:blip r:embed="rId3"/>
          <a:stretch>
            <a:fillRect/>
          </a:stretch>
        </p:blipFill>
        <p:spPr>
          <a:xfrm>
            <a:off x="3810" y="929640"/>
            <a:ext cx="8686800" cy="3048000"/>
          </a:xfrm>
          <a:prstGeom prst="rect">
            <a:avLst/>
          </a:prstGeom>
          <a:noFill/>
          <a:ln w="12700">
            <a:noFill/>
          </a:ln>
        </p:spPr>
      </p:pic>
      <p:sp>
        <p:nvSpPr>
          <p:cNvPr id="215042" name="标题 215041"/>
          <p:cNvSpPr>
            <a:spLocks noGrp="1"/>
          </p:cNvSpPr>
          <p:nvPr>
            <p:ph type="title"/>
          </p:nvPr>
        </p:nvSpPr>
        <p:spPr>
          <a:xfrm>
            <a:off x="250825" y="286385"/>
            <a:ext cx="8693150" cy="908050"/>
          </a:xfrm>
        </p:spPr>
        <p:txBody>
          <a:bodyPr lIns="92075" tIns="46038" rIns="92075" bIns="46038" anchor="b"/>
          <a:lstStyle/>
          <a:p>
            <a:r>
              <a:rPr lang="zh-CN" altLang="en-US" dirty="0"/>
              <a:t>脉冲信号频谱图</a:t>
            </a:r>
            <a:endParaRPr lang="zh-CN" altLang="en-US"/>
          </a:p>
        </p:txBody>
      </p:sp>
      <p:pic>
        <p:nvPicPr>
          <p:cNvPr id="215045" name="图片 215044"/>
          <p:cNvPicPr>
            <a:picLocks noChangeAspect="1"/>
          </p:cNvPicPr>
          <p:nvPr/>
        </p:nvPicPr>
        <p:blipFill>
          <a:blip r:embed="rId4"/>
          <a:stretch>
            <a:fillRect/>
          </a:stretch>
        </p:blipFill>
        <p:spPr>
          <a:xfrm>
            <a:off x="152400" y="4191000"/>
            <a:ext cx="3657600" cy="2057400"/>
          </a:xfrm>
          <a:prstGeom prst="rect">
            <a:avLst/>
          </a:prstGeom>
          <a:noFill/>
          <a:ln w="12700">
            <a:noFill/>
          </a:ln>
        </p:spPr>
      </p:pic>
      <p:pic>
        <p:nvPicPr>
          <p:cNvPr id="215046" name="图片 215045"/>
          <p:cNvPicPr>
            <a:picLocks noChangeAspect="1"/>
          </p:cNvPicPr>
          <p:nvPr/>
        </p:nvPicPr>
        <p:blipFill>
          <a:blip r:embed="rId5"/>
          <a:stretch>
            <a:fillRect/>
          </a:stretch>
        </p:blipFill>
        <p:spPr>
          <a:xfrm>
            <a:off x="3657600" y="4267200"/>
            <a:ext cx="5486400" cy="1914525"/>
          </a:xfrm>
          <a:prstGeom prst="rect">
            <a:avLst/>
          </a:prstGeom>
          <a:noFill/>
          <a:ln w="12700">
            <a:noFill/>
          </a:ln>
        </p:spPr>
      </p:pic>
      <p:sp>
        <p:nvSpPr>
          <p:cNvPr id="215047" name="矩形 215046" descr="羊皮纸"/>
          <p:cNvSpPr/>
          <p:nvPr/>
        </p:nvSpPr>
        <p:spPr>
          <a:xfrm>
            <a:off x="457200" y="3657600"/>
            <a:ext cx="8305800" cy="1127125"/>
          </a:xfrm>
          <a:prstGeom prst="rect">
            <a:avLst/>
          </a:prstGeom>
          <a:blipFill rotWithShape="0">
            <a:blip r:embed="rId6"/>
          </a:blipFill>
          <a:ln w="12700">
            <a:noFill/>
          </a:ln>
        </p:spPr>
        <p:txBody>
          <a:bodyPr>
            <a:spAutoFit/>
          </a:bodyPr>
          <a:lstStyle/>
          <a:p>
            <a:pPr lvl="0" eaLnBrk="0" hangingPunct="0"/>
            <a:r>
              <a:rPr lang="zh-CN" altLang="en-US" sz="3400" b="1" dirty="0">
                <a:solidFill>
                  <a:schemeClr val="folHlink"/>
                </a:solidFill>
                <a:latin typeface="Times New Roman" panose="02020603050405020304" charset="0"/>
                <a:ea typeface="宋体" panose="02010600030101010101" pitchFamily="2" charset="-122"/>
              </a:rPr>
              <a:t>信号的脉冲宽度与其带宽成反比，因此信号的数据率越高，信号的带宽也就越宽。</a:t>
            </a:r>
          </a:p>
        </p:txBody>
      </p:sp>
    </p:spTree>
  </p:cSld>
  <p:clrMapOvr>
    <a:masterClrMapping/>
  </p:clrMapOvr>
  <p:transition>
    <p:rand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标题 235521"/>
          <p:cNvSpPr>
            <a:spLocks noGrp="1"/>
          </p:cNvSpPr>
          <p:nvPr>
            <p:ph type="title"/>
          </p:nvPr>
        </p:nvSpPr>
        <p:spPr>
          <a:xfrm>
            <a:off x="250825" y="214630"/>
            <a:ext cx="8693150" cy="1038225"/>
          </a:xfrm>
        </p:spPr>
        <p:txBody>
          <a:bodyPr lIns="92075" tIns="46038" rIns="92075" bIns="46038" anchor="b"/>
          <a:lstStyle/>
          <a:p>
            <a:r>
              <a:rPr lang="zh-CN" altLang="en-US" dirty="0"/>
              <a:t>以</a:t>
            </a:r>
            <a:r>
              <a:rPr lang="en-US" altLang="zh-CN" dirty="0"/>
              <a:t>01100010</a:t>
            </a:r>
            <a:r>
              <a:rPr lang="zh-CN" altLang="en-US" dirty="0"/>
              <a:t>为周期信号的频谱</a:t>
            </a:r>
            <a:endParaRPr lang="zh-CN" altLang="en-US"/>
          </a:p>
        </p:txBody>
      </p:sp>
      <p:pic>
        <p:nvPicPr>
          <p:cNvPr id="235524" name="文本占位符 235523" descr="tt"/>
          <p:cNvPicPr>
            <a:picLocks noGrp="1" noChangeAspect="1"/>
          </p:cNvPicPr>
          <p:nvPr>
            <p:ph type="body" idx="1"/>
          </p:nvPr>
        </p:nvPicPr>
        <p:blipFill>
          <a:blip r:embed="rId3"/>
          <a:stretch>
            <a:fillRect/>
          </a:stretch>
        </p:blipFill>
        <p:spPr>
          <a:xfrm>
            <a:off x="609600" y="1143000"/>
            <a:ext cx="7772400" cy="5410200"/>
          </a:xfrm>
        </p:spPr>
      </p:pic>
    </p:spTree>
  </p:cSld>
  <p:clrMapOvr>
    <a:masterClrMapping/>
  </p:clrMapOvr>
  <p:transition>
    <p:rand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128001"/>
          <p:cNvSpPr>
            <a:spLocks noGrp="1"/>
          </p:cNvSpPr>
          <p:nvPr>
            <p:ph type="title"/>
          </p:nvPr>
        </p:nvSpPr>
        <p:spPr>
          <a:xfrm>
            <a:off x="953770" y="677545"/>
            <a:ext cx="8077200" cy="609600"/>
          </a:xfrm>
        </p:spPr>
        <p:txBody>
          <a:bodyPr lIns="92075" tIns="46038" rIns="92075" bIns="46038" anchor="b"/>
          <a:lstStyle/>
          <a:p>
            <a:r>
              <a:rPr lang="zh-CN" altLang="en-US" dirty="0"/>
              <a:t>信道的截止频率与带宽</a:t>
            </a:r>
            <a:endParaRPr lang="zh-CN" altLang="en-US"/>
          </a:p>
        </p:txBody>
      </p:sp>
      <p:sp>
        <p:nvSpPr>
          <p:cNvPr id="128003" name="文本占位符 128002"/>
          <p:cNvSpPr>
            <a:spLocks noGrp="1"/>
          </p:cNvSpPr>
          <p:nvPr>
            <p:ph type="body" idx="1"/>
          </p:nvPr>
        </p:nvSpPr>
        <p:spPr>
          <a:xfrm>
            <a:off x="381000" y="1157064"/>
            <a:ext cx="8229600" cy="4648200"/>
          </a:xfrm>
        </p:spPr>
        <p:txBody>
          <a:bodyPr lIns="92075" tIns="46038" rIns="92075" bIns="46038"/>
          <a:lstStyle/>
          <a:p>
            <a:pPr>
              <a:lnSpc>
                <a:spcPct val="120000"/>
              </a:lnSpc>
              <a:buSzPct val="130000"/>
              <a:buFont typeface="Wingdings" panose="05000000000000000000" pitchFamily="2" charset="2"/>
              <a:buChar char="§"/>
            </a:pPr>
            <a:r>
              <a:rPr lang="zh-CN" altLang="en-US" sz="2800" dirty="0">
                <a:solidFill>
                  <a:srgbClr val="00CCFF"/>
                </a:solidFill>
              </a:rPr>
              <a:t>信道带宽是指该系统不失真传输信号的频率范围</a:t>
            </a:r>
            <a:endParaRPr lang="en-US" altLang="zh-CN" sz="2800" dirty="0">
              <a:solidFill>
                <a:srgbClr val="00CCFF"/>
              </a:solidFill>
            </a:endParaRPr>
          </a:p>
          <a:p>
            <a:pPr>
              <a:lnSpc>
                <a:spcPct val="120000"/>
              </a:lnSpc>
              <a:buSzPct val="130000"/>
              <a:buFont typeface="Wingdings" panose="05000000000000000000" pitchFamily="2" charset="2"/>
              <a:buChar char="§"/>
            </a:pPr>
            <a:endParaRPr lang="zh-CN" altLang="en-US" sz="2800" dirty="0">
              <a:solidFill>
                <a:srgbClr val="00CCFF"/>
              </a:solidFill>
            </a:endParaRPr>
          </a:p>
          <a:p>
            <a:pPr>
              <a:lnSpc>
                <a:spcPct val="120000"/>
              </a:lnSpc>
              <a:buChar char="•"/>
            </a:pPr>
            <a:r>
              <a:rPr lang="zh-CN" altLang="en-US" sz="2800" dirty="0"/>
              <a:t>我们把信号在经过信道时其中某个频率分量的振幅衰减到原来的</a:t>
            </a:r>
            <a:r>
              <a:rPr lang="en-US" altLang="zh-CN" sz="2800" dirty="0"/>
              <a:t>0.707(</a:t>
            </a:r>
            <a:r>
              <a:rPr lang="zh-CN" altLang="en-US" sz="2800" dirty="0"/>
              <a:t>即信号的能量衰减到原来的一半</a:t>
            </a:r>
            <a:r>
              <a:rPr lang="en-US" altLang="zh-CN" sz="2800" dirty="0"/>
              <a:t>)</a:t>
            </a:r>
            <a:r>
              <a:rPr lang="zh-CN" altLang="en-US" sz="2800" dirty="0"/>
              <a:t>时所对应的频率称为信道的</a:t>
            </a:r>
            <a:r>
              <a:rPr lang="zh-CN" altLang="en-US" sz="2800" dirty="0">
                <a:solidFill>
                  <a:schemeClr val="tx2"/>
                </a:solidFill>
              </a:rPr>
              <a:t>截止频率</a:t>
            </a:r>
            <a:r>
              <a:rPr lang="en-US" altLang="zh-CN" sz="2800" dirty="0">
                <a:solidFill>
                  <a:schemeClr val="tx2"/>
                </a:solidFill>
              </a:rPr>
              <a:t>fc</a:t>
            </a:r>
            <a:r>
              <a:rPr lang="zh-CN" altLang="en-US" sz="2800" dirty="0"/>
              <a:t>。 </a:t>
            </a:r>
            <a:r>
              <a:rPr lang="en-US" altLang="zh-CN" sz="2800" dirty="0"/>
              <a:t>(cut-off frequency)</a:t>
            </a:r>
            <a:r>
              <a:rPr lang="zh-CN" altLang="en-US" sz="2800" dirty="0"/>
              <a:t>即</a:t>
            </a:r>
            <a:r>
              <a:rPr lang="zh-CN" altLang="en-US" sz="2800" dirty="0">
                <a:solidFill>
                  <a:schemeClr val="tx2"/>
                </a:solidFill>
              </a:rPr>
              <a:t>低通信道的有效带宽</a:t>
            </a:r>
            <a:r>
              <a:rPr lang="en-US" altLang="zh-CN" sz="2800" dirty="0">
                <a:solidFill>
                  <a:schemeClr val="tx2"/>
                </a:solidFill>
              </a:rPr>
              <a:t>(0~f</a:t>
            </a:r>
            <a:r>
              <a:rPr lang="en-US" altLang="zh-CN" sz="2800" baseline="-25000" dirty="0">
                <a:solidFill>
                  <a:schemeClr val="tx2"/>
                </a:solidFill>
              </a:rPr>
              <a:t>c</a:t>
            </a:r>
            <a:r>
              <a:rPr lang="zh-CN" altLang="en-US" sz="2800" dirty="0">
                <a:solidFill>
                  <a:schemeClr val="tx2"/>
                </a:solidFill>
              </a:rPr>
              <a:t>）</a:t>
            </a:r>
            <a:endParaRPr lang="en-US" altLang="zh-CN" sz="2800" dirty="0">
              <a:solidFill>
                <a:schemeClr val="tx2"/>
              </a:solidFill>
            </a:endParaRPr>
          </a:p>
          <a:p>
            <a:pPr>
              <a:lnSpc>
                <a:spcPct val="120000"/>
              </a:lnSpc>
              <a:buChar char="•"/>
            </a:pPr>
            <a:endParaRPr lang="zh-CN" altLang="en-US" sz="2800" dirty="0"/>
          </a:p>
          <a:p>
            <a:pPr>
              <a:lnSpc>
                <a:spcPct val="120000"/>
              </a:lnSpc>
              <a:buChar char="•"/>
            </a:pPr>
            <a:r>
              <a:rPr lang="zh-CN" altLang="en-US" sz="2800" dirty="0">
                <a:solidFill>
                  <a:schemeClr val="folHlink"/>
                </a:solidFill>
              </a:rPr>
              <a:t>任何信道都有</a:t>
            </a:r>
            <a:r>
              <a:rPr lang="en-US" altLang="zh-CN" sz="2800" dirty="0">
                <a:solidFill>
                  <a:schemeClr val="folHlink"/>
                </a:solidFill>
              </a:rPr>
              <a:t>f</a:t>
            </a:r>
            <a:r>
              <a:rPr lang="en-US" altLang="zh-CN" sz="2800" baseline="-25000" dirty="0">
                <a:solidFill>
                  <a:schemeClr val="folHlink"/>
                </a:solidFill>
              </a:rPr>
              <a:t>c</a:t>
            </a:r>
            <a:r>
              <a:rPr lang="zh-CN" altLang="en-US" sz="2800" dirty="0">
                <a:solidFill>
                  <a:schemeClr val="folHlink"/>
                </a:solidFill>
              </a:rPr>
              <a:t>，信道的截止频率或带宽是</a:t>
            </a:r>
            <a:r>
              <a:rPr lang="zh-CN" altLang="zh-CN" sz="2800" dirty="0">
                <a:solidFill>
                  <a:schemeClr val="folHlink"/>
                </a:solidFill>
              </a:rPr>
              <a:t>由其</a:t>
            </a:r>
            <a:r>
              <a:rPr lang="zh-CN" altLang="zh-CN" sz="2800" b="1" dirty="0">
                <a:solidFill>
                  <a:srgbClr val="C00000"/>
                </a:solidFill>
              </a:rPr>
              <a:t>固有的物理特性</a:t>
            </a:r>
            <a:r>
              <a:rPr lang="zh-CN" altLang="zh-CN" sz="2800" dirty="0">
                <a:solidFill>
                  <a:schemeClr val="folHlink"/>
                </a:solidFill>
              </a:rPr>
              <a:t>决定的。</a:t>
            </a:r>
            <a:endParaRPr lang="zh-CN" altLang="en-US" sz="2800" dirty="0">
              <a:solidFill>
                <a:schemeClr val="folHlink"/>
              </a:solidFill>
            </a:endParaRPr>
          </a:p>
        </p:txBody>
      </p:sp>
    </p:spTree>
  </p:cSld>
  <p:clrMapOvr>
    <a:masterClrMapping/>
  </p:clrMapOvr>
  <p:transition>
    <p:rand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标题 130051"/>
          <p:cNvSpPr>
            <a:spLocks noGrp="1"/>
          </p:cNvSpPr>
          <p:nvPr>
            <p:ph type="title"/>
          </p:nvPr>
        </p:nvSpPr>
        <p:spPr/>
        <p:txBody>
          <a:bodyPr lIns="92075" tIns="46038" rIns="92075" bIns="46038" anchor="b"/>
          <a:lstStyle/>
          <a:p>
            <a:r>
              <a:rPr lang="zh-CN" altLang="en-US" dirty="0"/>
              <a:t>信道截止频率</a:t>
            </a:r>
            <a:endParaRPr lang="zh-CN" altLang="en-US"/>
          </a:p>
        </p:txBody>
      </p:sp>
      <p:pic>
        <p:nvPicPr>
          <p:cNvPr id="130056" name="图表占位符 130055"/>
          <p:cNvPicPr>
            <a:picLocks noGrp="1" noChangeAspect="1"/>
          </p:cNvPicPr>
          <p:nvPr>
            <p:ph type="chart" idx="1"/>
          </p:nvPr>
        </p:nvPicPr>
        <p:blipFill>
          <a:blip r:embed="rId3"/>
          <a:stretch>
            <a:fillRect/>
          </a:stretch>
        </p:blipFill>
        <p:spPr>
          <a:xfrm>
            <a:off x="152400" y="3124200"/>
            <a:ext cx="9448800" cy="3144838"/>
          </a:xfrm>
          <a:ln w="12700"/>
        </p:spPr>
      </p:pic>
      <p:pic>
        <p:nvPicPr>
          <p:cNvPr id="130057" name="图片 130056"/>
          <p:cNvPicPr>
            <a:picLocks noChangeAspect="1"/>
          </p:cNvPicPr>
          <p:nvPr/>
        </p:nvPicPr>
        <p:blipFill>
          <a:blip r:embed="rId4"/>
          <a:stretch>
            <a:fillRect/>
          </a:stretch>
        </p:blipFill>
        <p:spPr>
          <a:xfrm>
            <a:off x="1371600" y="1143000"/>
            <a:ext cx="6629400" cy="2209800"/>
          </a:xfrm>
          <a:prstGeom prst="rect">
            <a:avLst/>
          </a:prstGeom>
          <a:noFill/>
          <a:ln w="12700">
            <a:noFill/>
          </a:ln>
        </p:spPr>
      </p:pic>
      <p:sp>
        <p:nvSpPr>
          <p:cNvPr id="130058" name="矩形 130057"/>
          <p:cNvSpPr/>
          <p:nvPr/>
        </p:nvSpPr>
        <p:spPr>
          <a:xfrm>
            <a:off x="3200400" y="3276600"/>
            <a:ext cx="1676400" cy="519113"/>
          </a:xfrm>
          <a:prstGeom prst="rect">
            <a:avLst/>
          </a:prstGeom>
          <a:noFill/>
          <a:ln w="12700">
            <a:noFill/>
          </a:ln>
        </p:spPr>
        <p:txBody>
          <a:bodyPr>
            <a:spAutoFit/>
          </a:bodyPr>
          <a:lstStyle/>
          <a:p>
            <a:pPr lvl="0" eaLnBrk="0" hangingPunct="0"/>
            <a:r>
              <a:rPr lang="en-US" altLang="zh-CN" sz="2400" b="1" dirty="0">
                <a:solidFill>
                  <a:srgbClr val="000000"/>
                </a:solidFill>
                <a:latin typeface="Times New Roman" panose="02020603050405020304" charset="0"/>
                <a:ea typeface="Times New Roman" panose="02020603050405020304" charset="0"/>
              </a:rPr>
              <a:t>10lg</a:t>
            </a:r>
            <a:r>
              <a:rPr lang="en-US" altLang="zh-CN" sz="2400" b="1">
                <a:solidFill>
                  <a:srgbClr val="000000"/>
                </a:solidFill>
                <a:latin typeface="Times New Roman" panose="02020603050405020304" charset="0"/>
                <a:ea typeface="Times New Roman" panose="02020603050405020304" charset="0"/>
              </a:rPr>
              <a:t> 2 </a:t>
            </a:r>
            <a:r>
              <a:rPr lang="en-US" altLang="zh-CN" sz="2800" b="1">
                <a:solidFill>
                  <a:srgbClr val="000000"/>
                </a:solidFill>
                <a:latin typeface="Times New Roman" panose="02020603050405020304" charset="0"/>
                <a:ea typeface="Times New Roman" panose="02020603050405020304" charset="0"/>
                <a:sym typeface="Symbol" panose="05050102010706020507" pitchFamily="18" charset="2"/>
              </a:rPr>
              <a:t></a:t>
            </a:r>
            <a:r>
              <a:rPr lang="en-US" altLang="zh-CN" sz="2400" b="1">
                <a:solidFill>
                  <a:srgbClr val="000000"/>
                </a:solidFill>
                <a:latin typeface="Times New Roman" panose="02020603050405020304" charset="0"/>
                <a:ea typeface="Times New Roman" panose="02020603050405020304" charset="0"/>
                <a:sym typeface="Symbol" panose="05050102010706020507" pitchFamily="18" charset="2"/>
              </a:rPr>
              <a:t> 3</a:t>
            </a:r>
          </a:p>
        </p:txBody>
      </p:sp>
    </p:spTree>
  </p:cSld>
  <p:clrMapOvr>
    <a:masterClrMapping/>
  </p:clrMapOvr>
  <p:transition>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6" name="标题 131075"/>
          <p:cNvSpPr>
            <a:spLocks noGrp="1"/>
          </p:cNvSpPr>
          <p:nvPr>
            <p:ph type="title"/>
          </p:nvPr>
        </p:nvSpPr>
        <p:spPr>
          <a:xfrm>
            <a:off x="228600" y="1155580"/>
            <a:ext cx="8693150" cy="1254760"/>
          </a:xfrm>
        </p:spPr>
        <p:txBody>
          <a:bodyPr lIns="92075" tIns="46038" rIns="92075" bIns="46038" anchor="b"/>
          <a:lstStyle/>
          <a:p>
            <a:r>
              <a:rPr lang="zh-CN" altLang="en-US" dirty="0"/>
              <a:t>定性分析：</a:t>
            </a:r>
          </a:p>
        </p:txBody>
      </p:sp>
      <p:sp>
        <p:nvSpPr>
          <p:cNvPr id="131077" name="文本占位符 131076"/>
          <p:cNvSpPr>
            <a:spLocks noGrp="1"/>
          </p:cNvSpPr>
          <p:nvPr>
            <p:ph type="body" idx="1"/>
          </p:nvPr>
        </p:nvSpPr>
        <p:spPr>
          <a:xfrm>
            <a:off x="228600" y="2420888"/>
            <a:ext cx="8686800" cy="2286000"/>
          </a:xfrm>
        </p:spPr>
        <p:txBody>
          <a:bodyPr lIns="92075" tIns="46038" rIns="92075" bIns="46038"/>
          <a:lstStyle/>
          <a:p>
            <a:r>
              <a:rPr lang="zh-CN" altLang="en-US" b="0" dirty="0"/>
              <a:t>信道的带宽决定对其通过信号的带宽，因而对于有限带宽信道必须限制信号的带宽，进而限制信号的数据传输率；否则输出信号就会畸变。</a:t>
            </a:r>
          </a:p>
        </p:txBody>
      </p:sp>
    </p:spTree>
  </p:cSld>
  <p:clrMapOvr>
    <a:masterClrMapping/>
  </p:clrMapOvr>
  <p:transition>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1"/>
          <p:cNvSpPr>
            <a:spLocks noGrp="1"/>
          </p:cNvSpPr>
          <p:nvPr>
            <p:ph type="title"/>
          </p:nvPr>
        </p:nvSpPr>
        <p:spPr/>
        <p:txBody>
          <a:bodyPr/>
          <a:lstStyle/>
          <a:p>
            <a:r>
              <a:rPr lang="zh-CN" altLang="en-US"/>
              <a:t>信号数据传输速率和带宽的关系</a:t>
            </a:r>
          </a:p>
        </p:txBody>
      </p:sp>
      <p:sp>
        <p:nvSpPr>
          <p:cNvPr id="25602" name="内容占位符 2"/>
          <p:cNvSpPr>
            <a:spLocks noGrp="1"/>
          </p:cNvSpPr>
          <p:nvPr>
            <p:ph idx="1"/>
          </p:nvPr>
        </p:nvSpPr>
        <p:spPr/>
        <p:txBody>
          <a:bodyPr/>
          <a:lstStyle/>
          <a:p>
            <a:r>
              <a:rPr lang="zh-CN" altLang="en-US" sz="2800"/>
              <a:t>通常来说，信号的带宽越大，其传输数据的能力就越强</a:t>
            </a:r>
            <a:endParaRPr lang="en-US" altLang="zh-CN" sz="2800"/>
          </a:p>
          <a:p>
            <a:r>
              <a:rPr lang="zh-CN" altLang="en-US" sz="2800"/>
              <a:t>例如：令方波的正电平为</a:t>
            </a:r>
            <a:r>
              <a:rPr lang="en-US" altLang="zh-CN" sz="2800"/>
              <a:t>1</a:t>
            </a:r>
            <a:r>
              <a:rPr lang="zh-CN" altLang="en-US" sz="2800"/>
              <a:t>，负电平为</a:t>
            </a:r>
            <a:r>
              <a:rPr lang="en-US" altLang="zh-CN" sz="2800"/>
              <a:t>0</a:t>
            </a:r>
            <a:r>
              <a:rPr lang="zh-CN" altLang="en-US" sz="2800"/>
              <a:t>，则信号在</a:t>
            </a:r>
            <a:r>
              <a:rPr lang="en-US" altLang="zh-CN" sz="2800"/>
              <a:t>1/</a:t>
            </a:r>
            <a:r>
              <a:rPr lang="en-US" altLang="zh-CN" sz="2800" i="1"/>
              <a:t>f </a:t>
            </a:r>
            <a:r>
              <a:rPr lang="zh-CN" altLang="en-US" sz="2800"/>
              <a:t>时间内可以传送两个</a:t>
            </a:r>
            <a:r>
              <a:rPr lang="en-US" altLang="zh-CN" sz="2800"/>
              <a:t>bit</a:t>
            </a:r>
            <a:r>
              <a:rPr lang="zh-CN" altLang="en-US" sz="2800"/>
              <a:t>的数据，数据传输速率为</a:t>
            </a:r>
            <a:r>
              <a:rPr lang="en-US" altLang="zh-CN" sz="2800"/>
              <a:t>2</a:t>
            </a:r>
            <a:r>
              <a:rPr lang="en-US" altLang="zh-CN" sz="2800" i="1"/>
              <a:t>f </a:t>
            </a:r>
            <a:r>
              <a:rPr lang="en-US" altLang="zh-CN" sz="2800"/>
              <a:t>bit/</a:t>
            </a:r>
            <a:r>
              <a:rPr lang="zh-CN" altLang="en-US" sz="2800"/>
              <a:t>秒（</a:t>
            </a:r>
            <a:r>
              <a:rPr lang="en-US" altLang="zh-CN" sz="2800"/>
              <a:t>bps</a:t>
            </a:r>
            <a:r>
              <a:rPr lang="zh-CN" altLang="en-US" sz="2800"/>
              <a:t>）</a:t>
            </a:r>
            <a:r>
              <a:rPr lang="zh-CN" altLang="en-US"/>
              <a:t>。</a:t>
            </a:r>
            <a:endParaRPr lang="en-US" altLang="zh-CN"/>
          </a:p>
        </p:txBody>
      </p:sp>
      <p:sp>
        <p:nvSpPr>
          <p:cNvPr id="4" name="灯片编号占位符 3"/>
          <p:cNvSpPr>
            <a:spLocks noGrp="1"/>
          </p:cNvSpPr>
          <p:nvPr>
            <p:ph type="sldNum" sz="quarter" idx="12"/>
          </p:nvPr>
        </p:nvSpPr>
        <p:spPr/>
        <p:txBody>
          <a:bodyPr/>
          <a:lstStyle/>
          <a:p>
            <a:pPr>
              <a:defRPr/>
            </a:pPr>
            <a:fld id="{42EA0E3F-7A16-4B73-8619-E4D3E0033595}" type="slidenum">
              <a:rPr lang="zh-CN" altLang="en-US" smtClean="0"/>
              <a:t>66</a:t>
            </a:fld>
            <a:endParaRPr lang="zh-CN" altLang="en-US"/>
          </a:p>
        </p:txBody>
      </p:sp>
      <p:pic>
        <p:nvPicPr>
          <p:cNvPr id="25604" name="Picture 4"/>
          <p:cNvPicPr>
            <a:picLocks noChangeAspect="1" noChangeArrowheads="1"/>
          </p:cNvPicPr>
          <p:nvPr/>
        </p:nvPicPr>
        <p:blipFill>
          <a:blip r:embed="rId2"/>
          <a:srcRect/>
          <a:stretch>
            <a:fillRect/>
          </a:stretch>
        </p:blipFill>
        <p:spPr bwMode="auto">
          <a:xfrm>
            <a:off x="539750" y="4149725"/>
            <a:ext cx="4552950" cy="2376488"/>
          </a:xfrm>
          <a:prstGeom prst="rect">
            <a:avLst/>
          </a:prstGeom>
          <a:noFill/>
          <a:ln w="9525">
            <a:noFill/>
            <a:miter lim="800000"/>
            <a:headEnd/>
            <a:tailEnd/>
          </a:ln>
        </p:spPr>
      </p:pic>
    </p:spTree>
    <p:extLst>
      <p:ext uri="{BB962C8B-B14F-4D97-AF65-F5344CB8AC3E}">
        <p14:creationId xmlns:p14="http://schemas.microsoft.com/office/powerpoint/2010/main" val="45088679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32097"/>
          <p:cNvSpPr>
            <a:spLocks noGrp="1"/>
          </p:cNvSpPr>
          <p:nvPr>
            <p:ph type="title"/>
          </p:nvPr>
        </p:nvSpPr>
        <p:spPr>
          <a:xfrm>
            <a:off x="250825" y="214630"/>
            <a:ext cx="8693150" cy="1072515"/>
          </a:xfrm>
        </p:spPr>
        <p:txBody>
          <a:bodyPr lIns="92075" tIns="46038" rIns="92075" bIns="46038" anchor="b"/>
          <a:lstStyle/>
          <a:p>
            <a:r>
              <a:rPr lang="zh-CN" altLang="en-US" dirty="0"/>
              <a:t>信道的最大数据传输率 </a:t>
            </a:r>
            <a:endParaRPr lang="zh-CN" altLang="en-US"/>
          </a:p>
        </p:txBody>
      </p:sp>
      <p:sp>
        <p:nvSpPr>
          <p:cNvPr id="132099" name="文本占位符 132098"/>
          <p:cNvSpPr>
            <a:spLocks noGrp="1"/>
          </p:cNvSpPr>
          <p:nvPr>
            <p:ph type="body" idx="1"/>
          </p:nvPr>
        </p:nvSpPr>
        <p:spPr>
          <a:xfrm>
            <a:off x="304800" y="1143000"/>
            <a:ext cx="8610600" cy="2502024"/>
          </a:xfrm>
        </p:spPr>
        <p:txBody>
          <a:bodyPr lIns="92075" tIns="46038" rIns="92075" bIns="46038"/>
          <a:lstStyle/>
          <a:p>
            <a:pPr>
              <a:lnSpc>
                <a:spcPct val="110000"/>
              </a:lnSpc>
            </a:pPr>
            <a:r>
              <a:rPr lang="zh-CN" altLang="en-US" dirty="0"/>
              <a:t>基本概念</a:t>
            </a:r>
          </a:p>
          <a:p>
            <a:pPr lvl="1"/>
            <a:r>
              <a:rPr lang="zh-CN" altLang="en-US" dirty="0">
                <a:solidFill>
                  <a:srgbClr val="008000"/>
                </a:solidFill>
              </a:rPr>
              <a:t>码元速率</a:t>
            </a:r>
          </a:p>
          <a:p>
            <a:pPr lvl="2">
              <a:lnSpc>
                <a:spcPct val="110000"/>
              </a:lnSpc>
            </a:pPr>
            <a:r>
              <a:rPr lang="zh-CN" altLang="en-US" dirty="0"/>
              <a:t>调制速率，波特率，信号单元速率</a:t>
            </a:r>
          </a:p>
          <a:p>
            <a:pPr lvl="2">
              <a:lnSpc>
                <a:spcPct val="110000"/>
              </a:lnSpc>
            </a:pPr>
            <a:r>
              <a:rPr lang="zh-CN" altLang="en-US" dirty="0"/>
              <a:t>信号每秒钟传输的脉冲（码元）数：</a:t>
            </a:r>
          </a:p>
        </p:txBody>
      </p:sp>
      <p:graphicFrame>
        <p:nvGraphicFramePr>
          <p:cNvPr id="132104" name="对象 132103"/>
          <p:cNvGraphicFramePr/>
          <p:nvPr>
            <p:extLst>
              <p:ext uri="{D42A27DB-BD31-4B8C-83A1-F6EECF244321}">
                <p14:modId xmlns:p14="http://schemas.microsoft.com/office/powerpoint/2010/main" val="4081564917"/>
              </p:ext>
            </p:extLst>
          </p:nvPr>
        </p:nvGraphicFramePr>
        <p:xfrm>
          <a:off x="6444208" y="2628329"/>
          <a:ext cx="2209800" cy="728663"/>
        </p:xfrm>
        <a:graphic>
          <a:graphicData uri="http://schemas.openxmlformats.org/presentationml/2006/ole">
            <mc:AlternateContent xmlns:mc="http://schemas.openxmlformats.org/markup-compatibility/2006">
              <mc:Choice xmlns:v="urn:schemas-microsoft-com:vml" Requires="v">
                <p:oleObj spid="_x0000_s11982" r:id="rId4" imgW="1193165" imgH="393700" progId="Equation.3">
                  <p:embed/>
                </p:oleObj>
              </mc:Choice>
              <mc:Fallback>
                <p:oleObj r:id="rId4" imgW="1193165" imgH="393700" progId="Equation.3">
                  <p:embed/>
                  <p:pic>
                    <p:nvPicPr>
                      <p:cNvPr id="0" name="图片 3078"/>
                      <p:cNvPicPr/>
                      <p:nvPr/>
                    </p:nvPicPr>
                    <p:blipFill>
                      <a:blip r:embed="rId5"/>
                      <a:stretch>
                        <a:fillRect/>
                      </a:stretch>
                    </p:blipFill>
                    <p:spPr>
                      <a:xfrm>
                        <a:off x="6444208" y="2628329"/>
                        <a:ext cx="2209800" cy="728663"/>
                      </a:xfrm>
                      <a:prstGeom prst="rect">
                        <a:avLst/>
                      </a:prstGeom>
                      <a:noFill/>
                      <a:ln w="38100">
                        <a:noFill/>
                        <a:miter/>
                      </a:ln>
                    </p:spPr>
                  </p:pic>
                </p:oleObj>
              </mc:Fallback>
            </mc:AlternateContent>
          </a:graphicData>
        </a:graphic>
      </p:graphicFrame>
      <p:pic>
        <p:nvPicPr>
          <p:cNvPr id="2" name="图片 1">
            <a:extLst>
              <a:ext uri="{FF2B5EF4-FFF2-40B4-BE49-F238E27FC236}">
                <a16:creationId xmlns:a16="http://schemas.microsoft.com/office/drawing/2014/main" id="{00A7448B-A7BD-4ADA-B854-071BB72C394A}"/>
              </a:ext>
            </a:extLst>
          </p:cNvPr>
          <p:cNvPicPr>
            <a:picLocks noChangeAspect="1"/>
          </p:cNvPicPr>
          <p:nvPr/>
        </p:nvPicPr>
        <p:blipFill>
          <a:blip r:embed="rId6"/>
          <a:stretch>
            <a:fillRect/>
          </a:stretch>
        </p:blipFill>
        <p:spPr>
          <a:xfrm>
            <a:off x="1187623" y="3155752"/>
            <a:ext cx="5850581" cy="3702248"/>
          </a:xfrm>
          <a:prstGeom prst="rect">
            <a:avLst/>
          </a:prstGeom>
        </p:spPr>
      </p:pic>
      <p:sp>
        <p:nvSpPr>
          <p:cNvPr id="9" name="标题 233680">
            <a:extLst>
              <a:ext uri="{FF2B5EF4-FFF2-40B4-BE49-F238E27FC236}">
                <a16:creationId xmlns:a16="http://schemas.microsoft.com/office/drawing/2014/main" id="{F7C87A09-0A80-4ACA-A4A1-16156B5F0D2F}"/>
              </a:ext>
            </a:extLst>
          </p:cNvPr>
          <p:cNvSpPr txBox="1">
            <a:spLocks/>
          </p:cNvSpPr>
          <p:nvPr/>
        </p:nvSpPr>
        <p:spPr bwMode="auto">
          <a:xfrm>
            <a:off x="1476375" y="3848768"/>
            <a:ext cx="7467600" cy="474663"/>
          </a:xfrm>
          <a:prstGeom prst="wedgeRoundRectCallout">
            <a:avLst>
              <a:gd name="adj1" fmla="val -34528"/>
              <a:gd name="adj2" fmla="val 140475"/>
              <a:gd name="adj3" fmla="val 16667"/>
            </a:avLst>
          </a:prstGeom>
          <a:solidFill>
            <a:srgbClr val="FFCC00"/>
          </a:solidFill>
          <a:ln w="12700">
            <a:noFill/>
            <a:miter lim="800000"/>
          </a:ln>
        </p:spPr>
        <p:txBody>
          <a:bodyPr vert="horz" wrap="square" lIns="92075" tIns="46038" rIns="92075" bIns="46038" numCol="1" anchor="b" anchorCtr="0" compatLnSpc="1"/>
          <a:lstStyle>
            <a:lvl1pPr algn="l" rtl="0" eaLnBrk="0" fontAlgn="base" hangingPunct="0">
              <a:spcBef>
                <a:spcPct val="0"/>
              </a:spcBef>
              <a:spcAft>
                <a:spcPct val="0"/>
              </a:spcAft>
              <a:defRPr sz="4400">
                <a:solidFill>
                  <a:srgbClr val="CC0099"/>
                </a:solidFill>
                <a:latin typeface="+mj-lt"/>
                <a:ea typeface="+mj-ea"/>
                <a:cs typeface="楷体_GB2312"/>
              </a:defRPr>
            </a:lvl1pPr>
            <a:lvl2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2pPr>
            <a:lvl3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3pPr>
            <a:lvl4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4pPr>
            <a:lvl5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5pPr>
            <a:lvl6pPr marL="4572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6pPr>
            <a:lvl7pPr marL="9144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7pPr>
            <a:lvl8pPr marL="13716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8pPr>
            <a:lvl9pPr marL="18288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9pPr>
          </a:lstStyle>
          <a:p>
            <a:pPr>
              <a:lnSpc>
                <a:spcPct val="120000"/>
              </a:lnSpc>
              <a:spcBef>
                <a:spcPct val="20000"/>
              </a:spcBef>
              <a:buClr>
                <a:srgbClr val="FF9900"/>
              </a:buClr>
              <a:buSzPct val="65000"/>
              <a:buFont typeface="Wingdings" panose="05000000000000000000" pitchFamily="2" charset="2"/>
              <a:buNone/>
            </a:pPr>
            <a:r>
              <a:rPr lang="zh-CN" altLang="en-US" sz="2400" kern="0" dirty="0">
                <a:solidFill>
                  <a:schemeClr val="tx1"/>
                </a:solidFill>
                <a:latin typeface="Arial" panose="020B0604020202020204" pitchFamily="34" charset="0"/>
                <a:ea typeface="宋体" panose="02010600030101010101" pitchFamily="2" charset="-122"/>
              </a:rPr>
              <a:t>码元</a:t>
            </a:r>
            <a:r>
              <a:rPr lang="en-US" altLang="zh-CN" sz="2400" kern="0" dirty="0">
                <a:solidFill>
                  <a:schemeClr val="tx1"/>
                </a:solidFill>
                <a:latin typeface="Arial" panose="020B0604020202020204" pitchFamily="34" charset="0"/>
                <a:ea typeface="宋体" panose="02010600030101010101" pitchFamily="2" charset="-122"/>
              </a:rPr>
              <a:t>(Code Cell)</a:t>
            </a:r>
            <a:r>
              <a:rPr lang="zh-CN" altLang="en-US" sz="2400" kern="0" dirty="0">
                <a:solidFill>
                  <a:schemeClr val="tx1"/>
                </a:solidFill>
                <a:latin typeface="Arial" panose="020B0604020202020204" pitchFamily="34" charset="0"/>
                <a:ea typeface="宋体" panose="02010600030101010101" pitchFamily="2" charset="-122"/>
              </a:rPr>
              <a:t>：时间轴上的一个信号编码单元</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2099">
                                            <p:txEl>
                                              <p:pRg st="3" end="3"/>
                                            </p:txEl>
                                          </p:spTgt>
                                        </p:tgtEl>
                                        <p:attrNameLst>
                                          <p:attrName>style.visibility</p:attrName>
                                        </p:attrNameLst>
                                      </p:cBhvr>
                                      <p:to>
                                        <p:strVal val="visible"/>
                                      </p:to>
                                    </p:set>
                                    <p:anim calcmode="lin" valueType="num">
                                      <p:cBhvr additive="base">
                                        <p:cTn id="19" dur="500" fill="hold"/>
                                        <p:tgtEl>
                                          <p:spTgt spid="13209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209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32104"/>
                                        </p:tgtEl>
                                        <p:attrNameLst>
                                          <p:attrName>style.visibility</p:attrName>
                                        </p:attrNameLst>
                                      </p:cBhvr>
                                      <p:to>
                                        <p:strVal val="visible"/>
                                      </p:to>
                                    </p:set>
                                    <p:animEffect transition="in" filter="fade">
                                      <p:cBhvr>
                                        <p:cTn id="25" dur="1000"/>
                                        <p:tgtEl>
                                          <p:spTgt spid="132104"/>
                                        </p:tgtEl>
                                      </p:cBhvr>
                                    </p:animEffect>
                                    <p:anim calcmode="lin" valueType="num">
                                      <p:cBhvr>
                                        <p:cTn id="26" dur="1000" fill="hold"/>
                                        <p:tgtEl>
                                          <p:spTgt spid="132104"/>
                                        </p:tgtEl>
                                        <p:attrNameLst>
                                          <p:attrName>ppt_x</p:attrName>
                                        </p:attrNameLst>
                                      </p:cBhvr>
                                      <p:tavLst>
                                        <p:tav tm="0">
                                          <p:val>
                                            <p:strVal val="#ppt_x"/>
                                          </p:val>
                                        </p:tav>
                                        <p:tav tm="100000">
                                          <p:val>
                                            <p:strVal val="#ppt_x"/>
                                          </p:val>
                                        </p:tav>
                                      </p:tavLst>
                                    </p:anim>
                                    <p:anim calcmode="lin" valueType="num">
                                      <p:cBhvr>
                                        <p:cTn id="27" dur="1000" fill="hold"/>
                                        <p:tgtEl>
                                          <p:spTgt spid="1321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32097"/>
          <p:cNvSpPr>
            <a:spLocks noGrp="1"/>
          </p:cNvSpPr>
          <p:nvPr>
            <p:ph type="title"/>
          </p:nvPr>
        </p:nvSpPr>
        <p:spPr>
          <a:xfrm>
            <a:off x="250825" y="214630"/>
            <a:ext cx="8693150" cy="1072515"/>
          </a:xfrm>
        </p:spPr>
        <p:txBody>
          <a:bodyPr lIns="92075" tIns="46038" rIns="92075" bIns="46038" anchor="b"/>
          <a:lstStyle/>
          <a:p>
            <a:r>
              <a:rPr lang="zh-CN" altLang="en-US" dirty="0"/>
              <a:t>信道的最大数据传输率 </a:t>
            </a:r>
            <a:endParaRPr lang="zh-CN" altLang="en-US"/>
          </a:p>
        </p:txBody>
      </p:sp>
      <p:sp>
        <p:nvSpPr>
          <p:cNvPr id="132099" name="文本占位符 132098"/>
          <p:cNvSpPr>
            <a:spLocks noGrp="1"/>
          </p:cNvSpPr>
          <p:nvPr>
            <p:ph type="body" idx="1"/>
          </p:nvPr>
        </p:nvSpPr>
        <p:spPr>
          <a:xfrm>
            <a:off x="304800" y="1143000"/>
            <a:ext cx="8610600" cy="5410200"/>
          </a:xfrm>
        </p:spPr>
        <p:txBody>
          <a:bodyPr lIns="92075" tIns="46038" rIns="92075" bIns="46038"/>
          <a:lstStyle/>
          <a:p>
            <a:pPr>
              <a:lnSpc>
                <a:spcPct val="110000"/>
              </a:lnSpc>
            </a:pPr>
            <a:r>
              <a:rPr lang="zh-CN" altLang="en-US" dirty="0"/>
              <a:t>基本概念</a:t>
            </a:r>
          </a:p>
          <a:p>
            <a:pPr lvl="1"/>
            <a:r>
              <a:rPr lang="zh-CN" altLang="en-US" dirty="0">
                <a:solidFill>
                  <a:srgbClr val="008000"/>
                </a:solidFill>
              </a:rPr>
              <a:t>码元速率</a:t>
            </a:r>
          </a:p>
          <a:p>
            <a:pPr lvl="2">
              <a:lnSpc>
                <a:spcPct val="110000"/>
              </a:lnSpc>
            </a:pPr>
            <a:r>
              <a:rPr lang="zh-CN" altLang="en-US" dirty="0"/>
              <a:t>调制速率，波特率，信号单元速率</a:t>
            </a:r>
          </a:p>
          <a:p>
            <a:pPr lvl="2">
              <a:lnSpc>
                <a:spcPct val="110000"/>
              </a:lnSpc>
            </a:pPr>
            <a:r>
              <a:rPr lang="zh-CN" altLang="en-US" dirty="0"/>
              <a:t>信号每秒钟传输的脉冲（码元）数：</a:t>
            </a:r>
          </a:p>
          <a:p>
            <a:pPr lvl="1"/>
            <a:r>
              <a:rPr lang="zh-CN" altLang="en-US" dirty="0">
                <a:solidFill>
                  <a:srgbClr val="008000"/>
                </a:solidFill>
              </a:rPr>
              <a:t>数据传输率</a:t>
            </a:r>
          </a:p>
          <a:p>
            <a:pPr lvl="2"/>
            <a:r>
              <a:rPr lang="zh-CN" altLang="en-US" dirty="0">
                <a:solidFill>
                  <a:schemeClr val="tx2"/>
                </a:solidFill>
              </a:rPr>
              <a:t>信息</a:t>
            </a:r>
            <a:r>
              <a:rPr lang="zh-CN" altLang="en-US" dirty="0"/>
              <a:t>速率</a:t>
            </a:r>
          </a:p>
          <a:p>
            <a:pPr lvl="2">
              <a:lnSpc>
                <a:spcPct val="110000"/>
              </a:lnSpc>
            </a:pPr>
            <a:r>
              <a:rPr lang="zh-CN" altLang="en-US" dirty="0"/>
              <a:t>信号每秒钟传输的信息量（</a:t>
            </a:r>
            <a:r>
              <a:rPr lang="zh-CN" altLang="en-US" dirty="0">
                <a:solidFill>
                  <a:schemeClr val="tx2"/>
                </a:solidFill>
                <a:hlinkClick r:id="rId4" action="ppaction://hlinksldjump"/>
              </a:rPr>
              <a:t>比特</a:t>
            </a:r>
            <a:r>
              <a:rPr lang="en-US" altLang="zh-CN" dirty="0"/>
              <a:t>/</a:t>
            </a:r>
            <a:r>
              <a:rPr lang="zh-CN" altLang="en-US" dirty="0"/>
              <a:t>秒）：</a:t>
            </a:r>
          </a:p>
          <a:p>
            <a:pPr lvl="2">
              <a:lnSpc>
                <a:spcPct val="110000"/>
              </a:lnSpc>
              <a:buNone/>
            </a:pPr>
            <a:r>
              <a:rPr lang="zh-CN" altLang="en-US" dirty="0"/>
              <a:t>     </a:t>
            </a:r>
            <a:r>
              <a:rPr lang="en-US" altLang="zh-CN" dirty="0"/>
              <a:t>V</a:t>
            </a:r>
            <a:r>
              <a:rPr lang="zh-CN" altLang="en-US" dirty="0"/>
              <a:t>为信号的电平级数</a:t>
            </a:r>
          </a:p>
          <a:p>
            <a:pPr lvl="1"/>
            <a:r>
              <a:rPr lang="zh-CN" altLang="en-US" dirty="0">
                <a:solidFill>
                  <a:srgbClr val="008000"/>
                </a:solidFill>
              </a:rPr>
              <a:t>两者的关系：</a:t>
            </a:r>
          </a:p>
        </p:txBody>
      </p:sp>
      <p:graphicFrame>
        <p:nvGraphicFramePr>
          <p:cNvPr id="132100" name="对象 132099"/>
          <p:cNvGraphicFramePr/>
          <p:nvPr/>
        </p:nvGraphicFramePr>
        <p:xfrm>
          <a:off x="3124200" y="5334000"/>
          <a:ext cx="2705100" cy="390525"/>
        </p:xfrm>
        <a:graphic>
          <a:graphicData uri="http://schemas.openxmlformats.org/presentationml/2006/ole">
            <mc:AlternateContent xmlns:mc="http://schemas.openxmlformats.org/markup-compatibility/2006">
              <mc:Choice xmlns:v="urn:schemas-microsoft-com:vml" Requires="v">
                <p:oleObj spid="_x0000_s27050" r:id="rId5" imgW="1496695" imgH="215900" progId="Equation.3">
                  <p:embed/>
                </p:oleObj>
              </mc:Choice>
              <mc:Fallback>
                <p:oleObj r:id="rId5" imgW="1496695" imgH="215900" progId="Equation.3">
                  <p:embed/>
                  <p:pic>
                    <p:nvPicPr>
                      <p:cNvPr id="132100" name="对象 132099"/>
                      <p:cNvPicPr/>
                      <p:nvPr/>
                    </p:nvPicPr>
                    <p:blipFill>
                      <a:blip r:embed="rId6"/>
                      <a:stretch>
                        <a:fillRect/>
                      </a:stretch>
                    </p:blipFill>
                    <p:spPr>
                      <a:xfrm>
                        <a:off x="3124200" y="5334000"/>
                        <a:ext cx="2705100" cy="390525"/>
                      </a:xfrm>
                      <a:prstGeom prst="rect">
                        <a:avLst/>
                      </a:prstGeom>
                      <a:noFill/>
                      <a:ln w="38100">
                        <a:noFill/>
                        <a:miter/>
                      </a:ln>
                    </p:spPr>
                  </p:pic>
                </p:oleObj>
              </mc:Fallback>
            </mc:AlternateContent>
          </a:graphicData>
        </a:graphic>
      </p:graphicFrame>
      <p:graphicFrame>
        <p:nvGraphicFramePr>
          <p:cNvPr id="132101" name="对象 132100"/>
          <p:cNvGraphicFramePr/>
          <p:nvPr/>
        </p:nvGraphicFramePr>
        <p:xfrm>
          <a:off x="3200400" y="5930900"/>
          <a:ext cx="1724025" cy="392113"/>
        </p:xfrm>
        <a:graphic>
          <a:graphicData uri="http://schemas.openxmlformats.org/presentationml/2006/ole">
            <mc:AlternateContent xmlns:mc="http://schemas.openxmlformats.org/markup-compatibility/2006">
              <mc:Choice xmlns:v="urn:schemas-microsoft-com:vml" Requires="v">
                <p:oleObj spid="_x0000_s27051" r:id="rId7" imgW="1002665" imgH="228600" progId="Equation.3">
                  <p:embed/>
                </p:oleObj>
              </mc:Choice>
              <mc:Fallback>
                <p:oleObj r:id="rId7" imgW="1002665" imgH="228600" progId="Equation.3">
                  <p:embed/>
                  <p:pic>
                    <p:nvPicPr>
                      <p:cNvPr id="132101" name="对象 132100"/>
                      <p:cNvPicPr/>
                      <p:nvPr/>
                    </p:nvPicPr>
                    <p:blipFill>
                      <a:blip r:embed="rId8"/>
                      <a:stretch>
                        <a:fillRect/>
                      </a:stretch>
                    </p:blipFill>
                    <p:spPr>
                      <a:xfrm>
                        <a:off x="3200400" y="5930900"/>
                        <a:ext cx="1724025" cy="392113"/>
                      </a:xfrm>
                      <a:prstGeom prst="rect">
                        <a:avLst/>
                      </a:prstGeom>
                      <a:noFill/>
                      <a:ln w="38100">
                        <a:noFill/>
                        <a:miter/>
                      </a:ln>
                    </p:spPr>
                  </p:pic>
                </p:oleObj>
              </mc:Fallback>
            </mc:AlternateContent>
          </a:graphicData>
        </a:graphic>
      </p:graphicFrame>
      <p:graphicFrame>
        <p:nvGraphicFramePr>
          <p:cNvPr id="132103" name="对象 132102"/>
          <p:cNvGraphicFramePr/>
          <p:nvPr/>
        </p:nvGraphicFramePr>
        <p:xfrm>
          <a:off x="6829425" y="4114800"/>
          <a:ext cx="1933575" cy="866775"/>
        </p:xfrm>
        <a:graphic>
          <a:graphicData uri="http://schemas.openxmlformats.org/presentationml/2006/ole">
            <mc:AlternateContent xmlns:mc="http://schemas.openxmlformats.org/markup-compatibility/2006">
              <mc:Choice xmlns:v="urn:schemas-microsoft-com:vml" Requires="v">
                <p:oleObj spid="_x0000_s27052" r:id="rId9" imgW="875665" imgH="393700" progId="Equation.3">
                  <p:embed/>
                </p:oleObj>
              </mc:Choice>
              <mc:Fallback>
                <p:oleObj r:id="rId9" imgW="875665" imgH="393700" progId="Equation.3">
                  <p:embed/>
                  <p:pic>
                    <p:nvPicPr>
                      <p:cNvPr id="132103" name="对象 132102"/>
                      <p:cNvPicPr/>
                      <p:nvPr/>
                    </p:nvPicPr>
                    <p:blipFill>
                      <a:blip r:embed="rId10"/>
                      <a:stretch>
                        <a:fillRect/>
                      </a:stretch>
                    </p:blipFill>
                    <p:spPr>
                      <a:xfrm>
                        <a:off x="6829425" y="4114800"/>
                        <a:ext cx="1933575" cy="866775"/>
                      </a:xfrm>
                      <a:prstGeom prst="rect">
                        <a:avLst/>
                      </a:prstGeom>
                      <a:noFill/>
                      <a:ln w="38100">
                        <a:noFill/>
                        <a:miter/>
                      </a:ln>
                    </p:spPr>
                  </p:pic>
                </p:oleObj>
              </mc:Fallback>
            </mc:AlternateContent>
          </a:graphicData>
        </a:graphic>
      </p:graphicFrame>
      <p:graphicFrame>
        <p:nvGraphicFramePr>
          <p:cNvPr id="132104" name="对象 132103"/>
          <p:cNvGraphicFramePr/>
          <p:nvPr/>
        </p:nvGraphicFramePr>
        <p:xfrm>
          <a:off x="6553200" y="2743200"/>
          <a:ext cx="2209800" cy="728663"/>
        </p:xfrm>
        <a:graphic>
          <a:graphicData uri="http://schemas.openxmlformats.org/presentationml/2006/ole">
            <mc:AlternateContent xmlns:mc="http://schemas.openxmlformats.org/markup-compatibility/2006">
              <mc:Choice xmlns:v="urn:schemas-microsoft-com:vml" Requires="v">
                <p:oleObj spid="_x0000_s27053" r:id="rId11" imgW="1193165" imgH="393700" progId="Equation.3">
                  <p:embed/>
                </p:oleObj>
              </mc:Choice>
              <mc:Fallback>
                <p:oleObj r:id="rId11" imgW="1193165" imgH="393700" progId="Equation.3">
                  <p:embed/>
                  <p:pic>
                    <p:nvPicPr>
                      <p:cNvPr id="132104" name="对象 132103"/>
                      <p:cNvPicPr/>
                      <p:nvPr/>
                    </p:nvPicPr>
                    <p:blipFill>
                      <a:blip r:embed="rId12"/>
                      <a:stretch>
                        <a:fillRect/>
                      </a:stretch>
                    </p:blipFill>
                    <p:spPr>
                      <a:xfrm>
                        <a:off x="6553200" y="2743200"/>
                        <a:ext cx="2209800" cy="728663"/>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1288263716"/>
      </p:ext>
    </p:extLst>
  </p:cSld>
  <p:clrMapOvr>
    <a:masterClrMapping/>
  </p:clrMapOvr>
  <p:transition>
    <p:rand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标题 133121"/>
          <p:cNvSpPr>
            <a:spLocks noGrp="1"/>
          </p:cNvSpPr>
          <p:nvPr>
            <p:ph type="title"/>
          </p:nvPr>
        </p:nvSpPr>
        <p:spPr>
          <a:xfrm>
            <a:off x="250825" y="214630"/>
            <a:ext cx="8693150" cy="993775"/>
          </a:xfrm>
        </p:spPr>
        <p:txBody>
          <a:bodyPr lIns="92075" tIns="46038" rIns="92075" bIns="46038" anchor="b"/>
          <a:lstStyle/>
          <a:p>
            <a:r>
              <a:rPr lang="en-US" altLang="zh-CN" dirty="0"/>
              <a:t>Nyquist</a:t>
            </a:r>
            <a:r>
              <a:rPr lang="zh-CN" altLang="en-US" dirty="0"/>
              <a:t>定理</a:t>
            </a:r>
            <a:endParaRPr lang="zh-CN" altLang="en-US"/>
          </a:p>
        </p:txBody>
      </p:sp>
      <p:sp>
        <p:nvSpPr>
          <p:cNvPr id="133123" name="文本占位符 133122"/>
          <p:cNvSpPr>
            <a:spLocks noGrp="1"/>
          </p:cNvSpPr>
          <p:nvPr>
            <p:ph type="body" idx="1"/>
          </p:nvPr>
        </p:nvSpPr>
        <p:spPr>
          <a:xfrm>
            <a:off x="304800" y="1143000"/>
            <a:ext cx="8534400" cy="5410200"/>
          </a:xfrm>
        </p:spPr>
        <p:txBody>
          <a:bodyPr lIns="92075" tIns="46038" rIns="92075" bIns="46038"/>
          <a:lstStyle/>
          <a:p>
            <a:pPr algn="just">
              <a:lnSpc>
                <a:spcPct val="120000"/>
              </a:lnSpc>
            </a:pPr>
            <a:r>
              <a:rPr lang="en-US" altLang="zh-CN" sz="2800" b="0" dirty="0"/>
              <a:t>Nyquist</a:t>
            </a:r>
            <a:r>
              <a:rPr lang="zh-CN" altLang="en-US" sz="2800" b="0" dirty="0"/>
              <a:t>（</a:t>
            </a:r>
            <a:r>
              <a:rPr lang="en-US" altLang="zh-CN" sz="2800" b="0" dirty="0"/>
              <a:t>1924</a:t>
            </a:r>
            <a:r>
              <a:rPr lang="zh-CN" altLang="en-US" sz="2800" b="0" dirty="0"/>
              <a:t>）推导出带宽为</a:t>
            </a:r>
            <a:r>
              <a:rPr lang="en-US" altLang="zh-CN" sz="2800" b="0" dirty="0"/>
              <a:t>H</a:t>
            </a:r>
            <a:r>
              <a:rPr lang="zh-CN" altLang="en-US" sz="2800" b="0" dirty="0"/>
              <a:t>的理想</a:t>
            </a:r>
            <a:r>
              <a:rPr lang="en-US" altLang="zh-CN" sz="2800" b="0" dirty="0"/>
              <a:t>(</a:t>
            </a:r>
            <a:r>
              <a:rPr lang="zh-CN" altLang="en-US" sz="2800" b="0" dirty="0"/>
              <a:t>无噪声</a:t>
            </a:r>
            <a:r>
              <a:rPr lang="en-US" altLang="zh-CN" sz="2800" b="0" dirty="0"/>
              <a:t>)</a:t>
            </a:r>
            <a:r>
              <a:rPr lang="zh-CN" altLang="en-US" sz="2800" b="0" dirty="0"/>
              <a:t>信道的最大数据传输率为</a:t>
            </a:r>
          </a:p>
          <a:p>
            <a:pPr lvl="1" algn="just">
              <a:lnSpc>
                <a:spcPct val="120000"/>
              </a:lnSpc>
            </a:pPr>
            <a:r>
              <a:rPr lang="en-US" altLang="zh-CN" sz="2400" dirty="0"/>
              <a:t>R</a:t>
            </a:r>
            <a:r>
              <a:rPr lang="en-US" altLang="zh-CN" sz="2400" baseline="-25000" dirty="0"/>
              <a:t>max</a:t>
            </a:r>
            <a:r>
              <a:rPr lang="en-US" altLang="zh-CN" sz="2400" dirty="0"/>
              <a:t> = 2H*log </a:t>
            </a:r>
            <a:r>
              <a:rPr lang="en-US" altLang="zh-CN" sz="2400" baseline="-25000" dirty="0"/>
              <a:t>2</a:t>
            </a:r>
            <a:r>
              <a:rPr lang="en-US" altLang="zh-CN" sz="2400" dirty="0"/>
              <a:t>V (bps)  </a:t>
            </a:r>
          </a:p>
          <a:p>
            <a:pPr lvl="1" algn="just">
              <a:lnSpc>
                <a:spcPct val="120000"/>
              </a:lnSpc>
              <a:buNone/>
            </a:pPr>
            <a:r>
              <a:rPr lang="en-US" altLang="zh-CN" sz="2400" dirty="0"/>
              <a:t>			</a:t>
            </a:r>
            <a:r>
              <a:rPr lang="zh-CN" altLang="en-US" sz="2400" dirty="0"/>
              <a:t>其中</a:t>
            </a:r>
            <a:r>
              <a:rPr lang="en-US" altLang="zh-CN" sz="2400" dirty="0"/>
              <a:t>V</a:t>
            </a:r>
            <a:r>
              <a:rPr lang="zh-CN" altLang="en-US" sz="2400" dirty="0"/>
              <a:t>为信号电平的量化等级。</a:t>
            </a:r>
          </a:p>
          <a:p>
            <a:pPr>
              <a:lnSpc>
                <a:spcPct val="120000"/>
              </a:lnSpc>
              <a:spcBef>
                <a:spcPct val="0"/>
              </a:spcBef>
              <a:buClrTx/>
              <a:buNone/>
            </a:pPr>
            <a:r>
              <a:rPr lang="zh-CN" altLang="en-US" sz="2800" dirty="0">
                <a:solidFill>
                  <a:schemeClr val="tx2"/>
                </a:solidFill>
                <a:latin typeface="Arial" panose="020B0604020202020204" pitchFamily="34" charset="0"/>
              </a:rPr>
              <a:t>  </a:t>
            </a:r>
            <a:endParaRPr lang="zh-CN" altLang="en-US" sz="2400" dirty="0"/>
          </a:p>
        </p:txBody>
      </p:sp>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401A05A5-CCF9-49B1-BF2C-CF33CDCD0EC0}"/>
              </a:ext>
            </a:extLst>
          </p:cNvPr>
          <p:cNvSpPr>
            <a:spLocks noGrp="1" noChangeArrowheads="1"/>
          </p:cNvSpPr>
          <p:nvPr>
            <p:ph type="title"/>
          </p:nvPr>
        </p:nvSpPr>
        <p:spPr/>
        <p:txBody>
          <a:bodyPr/>
          <a:lstStyle/>
          <a:p>
            <a:r>
              <a:rPr lang="zh-CN" altLang="en-US" dirty="0"/>
              <a:t>信号</a:t>
            </a:r>
          </a:p>
        </p:txBody>
      </p:sp>
      <p:sp>
        <p:nvSpPr>
          <p:cNvPr id="3" name="内容占位符 2">
            <a:extLst>
              <a:ext uri="{FF2B5EF4-FFF2-40B4-BE49-F238E27FC236}">
                <a16:creationId xmlns:a16="http://schemas.microsoft.com/office/drawing/2014/main" id="{C4FEA369-6FB9-447E-A40F-0456BF057C37}"/>
              </a:ext>
            </a:extLst>
          </p:cNvPr>
          <p:cNvSpPr>
            <a:spLocks noGrp="1"/>
          </p:cNvSpPr>
          <p:nvPr>
            <p:ph idx="1"/>
          </p:nvPr>
        </p:nvSpPr>
        <p:spPr>
          <a:xfrm>
            <a:off x="250825" y="1772817"/>
            <a:ext cx="8704263" cy="1800200"/>
          </a:xfrm>
        </p:spPr>
        <p:txBody>
          <a:bodyPr/>
          <a:lstStyle/>
          <a:p>
            <a:r>
              <a:rPr lang="zh-CN" altLang="en-US" dirty="0"/>
              <a:t>信号可以描述范围极为广泛的一类物理现象</a:t>
            </a:r>
            <a:endParaRPr lang="en-US" altLang="zh-CN" dirty="0"/>
          </a:p>
          <a:p>
            <a:r>
              <a:rPr lang="zh-CN" altLang="en-US" dirty="0"/>
              <a:t>信号所包含的信息总是寄寓于某种变化的波形</a:t>
            </a:r>
            <a:endParaRPr lang="en-US" altLang="zh-CN" dirty="0"/>
          </a:p>
          <a:p>
            <a:endParaRPr lang="en-US" altLang="zh-CN" dirty="0"/>
          </a:p>
          <a:p>
            <a:endParaRPr lang="en-US" altLang="zh-CN" dirty="0"/>
          </a:p>
          <a:p>
            <a:endParaRPr lang="en-US" altLang="zh-CN" dirty="0"/>
          </a:p>
          <a:p>
            <a:r>
              <a:rPr lang="zh-CN" altLang="en-US" dirty="0"/>
              <a:t>数学上，信号可以表示为一个或多个变量的函数</a:t>
            </a:r>
          </a:p>
        </p:txBody>
      </p:sp>
      <p:pic>
        <p:nvPicPr>
          <p:cNvPr id="4" name="图片 3">
            <a:extLst>
              <a:ext uri="{FF2B5EF4-FFF2-40B4-BE49-F238E27FC236}">
                <a16:creationId xmlns:a16="http://schemas.microsoft.com/office/drawing/2014/main" id="{1E54AF75-D4C1-4DD4-93A0-DB03C166DD2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8000"/>
                    </a14:imgEffect>
                  </a14:imgLayer>
                </a14:imgProps>
              </a:ext>
            </a:extLst>
          </a:blip>
          <a:stretch>
            <a:fillRect/>
          </a:stretch>
        </p:blipFill>
        <p:spPr>
          <a:xfrm>
            <a:off x="827584" y="2924944"/>
            <a:ext cx="3527664" cy="1800200"/>
          </a:xfrm>
          <a:prstGeom prst="rect">
            <a:avLst/>
          </a:prstGeom>
          <a:effectLst>
            <a:reflection endPos="0" dist="50800" dir="5400000" sy="-100000" algn="bl" rotWithShape="0"/>
          </a:effectLst>
        </p:spPr>
      </p:pic>
      <p:pic>
        <p:nvPicPr>
          <p:cNvPr id="6" name="Picture 2" descr="http://www.51wendang.com/pic/2f091194bc859afe185694e5/1-194-png_6_0_0_135_794_600_218_892.979_1262.879-534-0-217-534.jpg">
            <a:extLst>
              <a:ext uri="{FF2B5EF4-FFF2-40B4-BE49-F238E27FC236}">
                <a16:creationId xmlns:a16="http://schemas.microsoft.com/office/drawing/2014/main" id="{C510868B-51F8-46E1-AC7D-F9E6F99F39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2904" y="2949302"/>
            <a:ext cx="5086350" cy="184785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C1D49DE9-CB52-4F69-9715-BD1CB98F5EA6}"/>
              </a:ext>
            </a:extLst>
          </p:cNvPr>
          <p:cNvSpPr/>
          <p:nvPr/>
        </p:nvSpPr>
        <p:spPr>
          <a:xfrm>
            <a:off x="611560" y="5650471"/>
            <a:ext cx="8832867" cy="677108"/>
          </a:xfrm>
          <a:prstGeom prst="rect">
            <a:avLst/>
          </a:prstGeom>
        </p:spPr>
        <p:txBody>
          <a:bodyPr wrap="none">
            <a:spAutoFit/>
          </a:bodyPr>
          <a:lstStyle/>
          <a:p>
            <a:r>
              <a:rPr lang="zh-CN" altLang="en-US" dirty="0"/>
              <a:t>电容两端电压 </a:t>
            </a:r>
            <a:r>
              <a:rPr lang="en-US" altLang="zh-CN" sz="2000" b="1" dirty="0"/>
              <a:t>Vt=V0+</a:t>
            </a:r>
            <a:r>
              <a:rPr lang="zh-CN" altLang="en-US" sz="2000" b="1" dirty="0"/>
              <a:t>（</a:t>
            </a:r>
            <a:r>
              <a:rPr lang="en-US" altLang="zh-CN" sz="2000" b="1" dirty="0"/>
              <a:t>V1-V0</a:t>
            </a:r>
            <a:r>
              <a:rPr lang="zh-CN" altLang="en-US" sz="2000" b="1" dirty="0"/>
              <a:t>）* </a:t>
            </a:r>
            <a:r>
              <a:rPr lang="en-US" altLang="zh-CN" sz="2000" b="1" dirty="0"/>
              <a:t>[1-exp(-t/RC)]</a:t>
            </a:r>
            <a:r>
              <a:rPr lang="zh-CN" altLang="en-US" dirty="0"/>
              <a:t>，式中</a:t>
            </a:r>
            <a:r>
              <a:rPr lang="en-US" altLang="zh-CN" dirty="0"/>
              <a:t>V0</a:t>
            </a:r>
            <a:r>
              <a:rPr lang="zh-CN" altLang="en-US" dirty="0"/>
              <a:t>为电容初始电压值，</a:t>
            </a:r>
            <a:endParaRPr lang="en-US" altLang="zh-CN" dirty="0"/>
          </a:p>
          <a:p>
            <a:r>
              <a:rPr lang="en-US" altLang="zh-CN" dirty="0"/>
              <a:t>V1</a:t>
            </a:r>
            <a:r>
              <a:rPr lang="zh-CN" altLang="en-US" dirty="0"/>
              <a:t>为电容两端最大值</a:t>
            </a:r>
            <a:endParaRPr lang="en-US" altLang="zh-CN" dirty="0"/>
          </a:p>
        </p:txBody>
      </p:sp>
    </p:spTree>
    <p:extLst>
      <p:ext uri="{BB962C8B-B14F-4D97-AF65-F5344CB8AC3E}">
        <p14:creationId xmlns:p14="http://schemas.microsoft.com/office/powerpoint/2010/main" val="95372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p:cTn id="20"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21"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22" dur="10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p:cTn id="33" dur="1000" fill="hold"/>
                                        <p:tgtEl>
                                          <p:spTgt spid="3">
                                            <p:txEl>
                                              <p:pRg st="5" end="5"/>
                                            </p:txEl>
                                          </p:spTgt>
                                        </p:tgtEl>
                                        <p:attrNameLst>
                                          <p:attrName>ppt_w</p:attrName>
                                        </p:attrNameLst>
                                      </p:cBhvr>
                                      <p:tavLst>
                                        <p:tav tm="0">
                                          <p:val>
                                            <p:strVal val="#ppt_w*0.70"/>
                                          </p:val>
                                        </p:tav>
                                        <p:tav tm="100000">
                                          <p:val>
                                            <p:strVal val="#ppt_w"/>
                                          </p:val>
                                        </p:tav>
                                      </p:tavLst>
                                    </p:anim>
                                    <p:anim calcmode="lin" valueType="num">
                                      <p:cBhvr>
                                        <p:cTn id="34" dur="1000" fill="hold"/>
                                        <p:tgtEl>
                                          <p:spTgt spid="3">
                                            <p:txEl>
                                              <p:pRg st="5" end="5"/>
                                            </p:txEl>
                                          </p:spTgt>
                                        </p:tgtEl>
                                        <p:attrNameLst>
                                          <p:attrName>ppt_h</p:attrName>
                                        </p:attrNameLst>
                                      </p:cBhvr>
                                      <p:tavLst>
                                        <p:tav tm="0">
                                          <p:val>
                                            <p:strVal val="#ppt_h"/>
                                          </p:val>
                                        </p:tav>
                                        <p:tav tm="100000">
                                          <p:val>
                                            <p:strVal val="#ppt_h"/>
                                          </p:val>
                                        </p:tav>
                                      </p:tavLst>
                                    </p:anim>
                                    <p:animEffect transition="in" filter="fade">
                                      <p:cBhvr>
                                        <p:cTn id="35"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p:cNvSpPr>
            <a:spLocks noGrp="1"/>
          </p:cNvSpPr>
          <p:nvPr>
            <p:ph type="title"/>
          </p:nvPr>
        </p:nvSpPr>
        <p:spPr/>
        <p:txBody>
          <a:bodyPr/>
          <a:lstStyle/>
          <a:p>
            <a:r>
              <a:rPr lang="zh-CN" altLang="en-US"/>
              <a:t>奈奎斯特带宽解释</a:t>
            </a:r>
          </a:p>
        </p:txBody>
      </p:sp>
      <p:sp>
        <p:nvSpPr>
          <p:cNvPr id="41986" name="内容占位符 2"/>
          <p:cNvSpPr>
            <a:spLocks noGrp="1"/>
          </p:cNvSpPr>
          <p:nvPr>
            <p:ph idx="1"/>
          </p:nvPr>
        </p:nvSpPr>
        <p:spPr/>
        <p:txBody>
          <a:bodyPr/>
          <a:lstStyle/>
          <a:p>
            <a:r>
              <a:rPr lang="en-US" altLang="zh-CN" sz="2400"/>
              <a:t>1. </a:t>
            </a:r>
            <a:r>
              <a:rPr lang="zh-CN" altLang="en-US" sz="2400"/>
              <a:t>频率不超过</a:t>
            </a:r>
            <a:r>
              <a:rPr lang="en-US" altLang="zh-CN" sz="2400" i="1"/>
              <a:t>B</a:t>
            </a:r>
            <a:r>
              <a:rPr lang="zh-CN" altLang="en-US" sz="2400"/>
              <a:t>的信号足以实现</a:t>
            </a:r>
            <a:r>
              <a:rPr lang="en-US" altLang="zh-CN" sz="2400"/>
              <a:t>2</a:t>
            </a:r>
            <a:r>
              <a:rPr lang="en-US" altLang="zh-CN" sz="2400" i="1"/>
              <a:t>B</a:t>
            </a:r>
            <a:r>
              <a:rPr lang="zh-CN" altLang="en-US" sz="2400"/>
              <a:t>的信号传输速率（波特率）</a:t>
            </a:r>
            <a:endParaRPr lang="en-US" altLang="zh-CN" sz="2400"/>
          </a:p>
          <a:p>
            <a:r>
              <a:rPr lang="en-US" altLang="zh-CN" sz="2400"/>
              <a:t>2. </a:t>
            </a:r>
            <a:r>
              <a:rPr lang="zh-CN" altLang="en-US" sz="2400"/>
              <a:t>对带宽为</a:t>
            </a:r>
            <a:r>
              <a:rPr lang="en-US" altLang="zh-CN" sz="2400" i="1"/>
              <a:t>B</a:t>
            </a:r>
            <a:r>
              <a:rPr lang="zh-CN" altLang="en-US" sz="2400"/>
              <a:t>的信道，最高可实现的信号速率是</a:t>
            </a:r>
            <a:r>
              <a:rPr lang="en-US" altLang="zh-CN" sz="2400"/>
              <a:t>2</a:t>
            </a:r>
            <a:r>
              <a:rPr lang="en-US" altLang="zh-CN" sz="2400" i="1"/>
              <a:t>B</a:t>
            </a:r>
            <a:r>
              <a:rPr lang="zh-CN" altLang="en-US" sz="2400"/>
              <a:t>。</a:t>
            </a:r>
            <a:endParaRPr lang="en-US" altLang="zh-CN" sz="2400"/>
          </a:p>
          <a:p>
            <a:r>
              <a:rPr lang="zh-CN" altLang="en-US" sz="2400"/>
              <a:t>例，两电平信号。如果信号的传输速率是</a:t>
            </a:r>
            <a:r>
              <a:rPr lang="en-US" altLang="zh-CN" sz="2400"/>
              <a:t>2</a:t>
            </a:r>
            <a:r>
              <a:rPr lang="en-US" altLang="zh-CN" sz="2400" i="1"/>
              <a:t>B </a:t>
            </a:r>
            <a:r>
              <a:rPr lang="en-US" altLang="zh-CN" sz="2400"/>
              <a:t>bps</a:t>
            </a:r>
            <a:r>
              <a:rPr lang="zh-CN" altLang="en-US" sz="2400"/>
              <a:t>，则一个频率不大于</a:t>
            </a:r>
            <a:r>
              <a:rPr lang="en-US" altLang="zh-CN" sz="2400" i="1"/>
              <a:t>B</a:t>
            </a:r>
            <a:r>
              <a:rPr lang="zh-CN" altLang="en-US" sz="2400"/>
              <a:t>的信号足够实现上述速率。反之，对带宽</a:t>
            </a:r>
            <a:r>
              <a:rPr lang="en-US" altLang="zh-CN" sz="2400" i="1"/>
              <a:t>B</a:t>
            </a:r>
            <a:r>
              <a:rPr lang="zh-CN" altLang="en-US" sz="2400"/>
              <a:t>的信道，其能够传输的最大信号速率是</a:t>
            </a:r>
            <a:r>
              <a:rPr lang="en-US" altLang="zh-CN" sz="2400"/>
              <a:t>2</a:t>
            </a:r>
            <a:r>
              <a:rPr lang="en-US" altLang="zh-CN" sz="2400" i="1"/>
              <a:t>B</a:t>
            </a:r>
            <a:r>
              <a:rPr lang="zh-CN" altLang="en-US" sz="2400"/>
              <a:t>。</a:t>
            </a:r>
            <a:endParaRPr lang="en-US" altLang="zh-CN" sz="2400"/>
          </a:p>
          <a:p>
            <a:pPr lvl="1"/>
            <a:r>
              <a:rPr lang="zh-CN" altLang="en-US" sz="2000"/>
              <a:t>带宽</a:t>
            </a:r>
            <a:r>
              <a:rPr lang="en-US" altLang="zh-CN" sz="2000" i="1"/>
              <a:t>B</a:t>
            </a:r>
            <a:r>
              <a:rPr lang="en-US" altLang="zh-CN" sz="2000"/>
              <a:t>=3100Hz</a:t>
            </a:r>
            <a:r>
              <a:rPr lang="zh-CN" altLang="en-US" sz="2000"/>
              <a:t>，</a:t>
            </a:r>
            <a:r>
              <a:rPr lang="en-US" altLang="zh-CN" sz="2000" i="1"/>
              <a:t>2B=</a:t>
            </a:r>
            <a:r>
              <a:rPr lang="en-US" altLang="zh-CN" sz="2000"/>
              <a:t>6200bps</a:t>
            </a:r>
          </a:p>
          <a:p>
            <a:r>
              <a:rPr lang="zh-CN" altLang="en-US" sz="2400"/>
              <a:t>如果信号包含多个（</a:t>
            </a:r>
            <a:r>
              <a:rPr lang="en-US" altLang="zh-CN" sz="2400" i="1"/>
              <a:t>M </a:t>
            </a:r>
            <a:r>
              <a:rPr lang="zh-CN" altLang="en-US" sz="2400"/>
              <a:t>个）电平，信道容量为</a:t>
            </a:r>
            <a:r>
              <a:rPr lang="en-US" altLang="zh-CN" sz="2400" i="1"/>
              <a:t>C</a:t>
            </a:r>
            <a:r>
              <a:rPr lang="en-US" altLang="zh-CN" sz="2400"/>
              <a:t>=2</a:t>
            </a:r>
            <a:r>
              <a:rPr lang="en-US" altLang="zh-CN" sz="2400" i="1"/>
              <a:t>B</a:t>
            </a:r>
            <a:r>
              <a:rPr lang="en-US" altLang="zh-CN" sz="2400"/>
              <a:t>log</a:t>
            </a:r>
            <a:r>
              <a:rPr lang="en-US" altLang="zh-CN" sz="2400" baseline="-25000"/>
              <a:t>2</a:t>
            </a:r>
            <a:r>
              <a:rPr lang="en-US" altLang="zh-CN" sz="2400" i="1"/>
              <a:t>M </a:t>
            </a:r>
            <a:r>
              <a:rPr lang="en-US" altLang="zh-CN" sz="2400"/>
              <a:t>bps</a:t>
            </a:r>
            <a:r>
              <a:rPr lang="zh-CN" altLang="en-US" sz="2400"/>
              <a:t>。</a:t>
            </a:r>
            <a:endParaRPr lang="en-US" altLang="zh-CN" sz="2400"/>
          </a:p>
          <a:p>
            <a:r>
              <a:rPr lang="zh-CN" altLang="en-US" sz="2400"/>
              <a:t>增加电平数可以提高传输速率。但是识别多个电平给接收设备带来更大负担，且信号更容易受到噪声的影响。</a:t>
            </a:r>
            <a:endParaRPr lang="en-US" altLang="zh-CN" sz="2400"/>
          </a:p>
        </p:txBody>
      </p:sp>
      <p:sp>
        <p:nvSpPr>
          <p:cNvPr id="4" name="灯片编号占位符 3"/>
          <p:cNvSpPr>
            <a:spLocks noGrp="1"/>
          </p:cNvSpPr>
          <p:nvPr>
            <p:ph type="sldNum" sz="quarter" idx="12"/>
          </p:nvPr>
        </p:nvSpPr>
        <p:spPr/>
        <p:txBody>
          <a:bodyPr/>
          <a:lstStyle/>
          <a:p>
            <a:pPr>
              <a:defRPr/>
            </a:pPr>
            <a:fld id="{93C95D89-3C9A-417A-8A0B-AB099D6B2C78}" type="slidenum">
              <a:rPr lang="zh-CN" altLang="en-US" smtClean="0"/>
              <a:t>70</a:t>
            </a:fld>
            <a:endParaRPr lang="zh-CN" altLang="en-US"/>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stretch>
            <a:fillRect/>
          </a:stretch>
        </p:blipFill>
        <p:spPr>
          <a:xfrm>
            <a:off x="1105535" y="1445260"/>
            <a:ext cx="6545580" cy="4616450"/>
          </a:xfrm>
          <a:prstGeom prst="rect">
            <a:avLst/>
          </a:prstGeom>
        </p:spPr>
      </p:pic>
      <p:sp>
        <p:nvSpPr>
          <p:cNvPr id="2" name="标题 1"/>
          <p:cNvSpPr>
            <a:spLocks noGrp="1"/>
          </p:cNvSpPr>
          <p:nvPr>
            <p:ph type="title"/>
          </p:nvPr>
        </p:nvSpPr>
        <p:spPr>
          <a:xfrm>
            <a:off x="179070" y="501650"/>
            <a:ext cx="8693150" cy="1158875"/>
          </a:xfrm>
        </p:spPr>
        <p:txBody>
          <a:bodyPr/>
          <a:lstStyle/>
          <a:p>
            <a:r>
              <a:rPr lang="zh-CN" altLang="en-US" sz="3200"/>
              <a:t>注意：区别于</a:t>
            </a:r>
            <a:r>
              <a:rPr lang="en-US" altLang="zh-CN" sz="3200"/>
              <a:t>Nyquist</a:t>
            </a:r>
            <a:r>
              <a:rPr lang="zh-CN" altLang="en-US" sz="3200"/>
              <a:t>采样定理</a:t>
            </a:r>
            <a:br>
              <a:rPr lang="zh-CN" altLang="en-US" sz="3200"/>
            </a:br>
            <a:r>
              <a:rPr lang="zh-CN" altLang="en-US" sz="3200"/>
              <a:t>例</a:t>
            </a:r>
            <a:r>
              <a:rPr lang="en-US" altLang="zh-CN" sz="3200"/>
              <a:t>:</a:t>
            </a:r>
            <a:r>
              <a:rPr lang="zh-CN" altLang="en-US" sz="3200"/>
              <a:t>不同采样率下的圆盘转动</a:t>
            </a:r>
          </a:p>
        </p:txBody>
      </p:sp>
      <p:sp>
        <p:nvSpPr>
          <p:cNvPr id="4" name="灯片编号占位符 3"/>
          <p:cNvSpPr>
            <a:spLocks noGrp="1"/>
          </p:cNvSpPr>
          <p:nvPr>
            <p:ph type="sldNum" sz="quarter" idx="12"/>
          </p:nvPr>
        </p:nvSpPr>
        <p:spPr/>
        <p:txBody>
          <a:bodyPr/>
          <a:lstStyle/>
          <a:p>
            <a:pPr>
              <a:defRPr/>
            </a:pPr>
            <a:fld id="{4DA29BB0-9EE8-468E-BD41-280243634C63}" type="slidenum">
              <a:rPr lang="zh-CN" altLang="en-US"/>
              <a:t>71</a:t>
            </a:fld>
            <a:endParaRPr lang="zh-CN" altLang="en-US"/>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p:cNvSpPr>
          <p:nvPr>
            <p:ph type="title"/>
          </p:nvPr>
        </p:nvSpPr>
        <p:spPr>
          <a:xfrm>
            <a:off x="250825" y="214630"/>
            <a:ext cx="8693150" cy="984250"/>
          </a:xfrm>
        </p:spPr>
        <p:txBody>
          <a:bodyPr/>
          <a:lstStyle/>
          <a:p>
            <a:pPr eaLnBrk="1" hangingPunct="1"/>
            <a:r>
              <a:rPr lang="zh-CN" altLang="en-US" sz="3200"/>
              <a:t>本章内容</a:t>
            </a:r>
          </a:p>
        </p:txBody>
      </p:sp>
      <p:sp>
        <p:nvSpPr>
          <p:cNvPr id="19458" name="内容占位符 2"/>
          <p:cNvSpPr>
            <a:spLocks noGrp="1"/>
          </p:cNvSpPr>
          <p:nvPr>
            <p:ph idx="1"/>
          </p:nvPr>
        </p:nvSpPr>
        <p:spPr>
          <a:xfrm>
            <a:off x="250825" y="1198880"/>
            <a:ext cx="8704263" cy="5254456"/>
          </a:xfrm>
        </p:spPr>
        <p:txBody>
          <a:bodyPr/>
          <a:lstStyle/>
          <a:p>
            <a:pPr eaLnBrk="1" hangingPunct="1"/>
            <a:r>
              <a:rPr lang="zh-CN" altLang="en-US" sz="3200" dirty="0">
                <a:ea typeface="宋体" panose="02010600030101010101" pitchFamily="2" charset="-122"/>
                <a:sym typeface="+mn-ea"/>
              </a:rPr>
              <a:t>通信信号基础</a:t>
            </a:r>
          </a:p>
          <a:p>
            <a:pPr lvl="1" eaLnBrk="1" hangingPunct="1"/>
            <a:r>
              <a:rPr lang="zh-CN" altLang="en-US" sz="3200" dirty="0">
                <a:solidFill>
                  <a:schemeClr val="bg1">
                    <a:lumMod val="65000"/>
                  </a:schemeClr>
                </a:solidFill>
                <a:ea typeface="宋体" panose="02010600030101010101" pitchFamily="2" charset="-122"/>
              </a:rPr>
              <a:t>信号概念与参量</a:t>
            </a:r>
            <a:endParaRPr lang="en-US" altLang="zh-CN" sz="3200" dirty="0">
              <a:solidFill>
                <a:schemeClr val="bg1">
                  <a:lumMod val="65000"/>
                </a:schemeClr>
              </a:solidFill>
              <a:ea typeface="宋体" panose="02010600030101010101" pitchFamily="2" charset="-122"/>
            </a:endParaRPr>
          </a:p>
          <a:p>
            <a:pPr lvl="1" eaLnBrk="1" hangingPunct="1"/>
            <a:r>
              <a:rPr lang="zh-CN" altLang="en-US" sz="3200" dirty="0">
                <a:solidFill>
                  <a:schemeClr val="bg1">
                    <a:lumMod val="65000"/>
                  </a:schemeClr>
                </a:solidFill>
                <a:ea typeface="宋体" panose="02010600030101010101" pitchFamily="2" charset="-122"/>
              </a:rPr>
              <a:t>语音信号与电磁信号</a:t>
            </a:r>
            <a:endParaRPr lang="en-US" altLang="zh-CN" sz="3200" dirty="0">
              <a:solidFill>
                <a:schemeClr val="bg1">
                  <a:lumMod val="65000"/>
                </a:schemeClr>
              </a:solidFill>
              <a:ea typeface="宋体" panose="02010600030101010101" pitchFamily="2" charset="-122"/>
            </a:endParaRPr>
          </a:p>
          <a:p>
            <a:pPr lvl="1" eaLnBrk="1" hangingPunct="1"/>
            <a:r>
              <a:rPr lang="zh-CN" altLang="en-US" sz="3200" dirty="0">
                <a:solidFill>
                  <a:schemeClr val="bg1">
                    <a:lumMod val="65000"/>
                  </a:schemeClr>
                </a:solidFill>
                <a:ea typeface="宋体" panose="02010600030101010101" pitchFamily="2" charset="-122"/>
              </a:rPr>
              <a:t>信号频谱分析</a:t>
            </a:r>
          </a:p>
          <a:p>
            <a:pPr lvl="1" eaLnBrk="1" hangingPunct="1"/>
            <a:r>
              <a:rPr lang="zh-CN" altLang="en-US" sz="3200" dirty="0">
                <a:solidFill>
                  <a:schemeClr val="bg1">
                    <a:lumMod val="65000"/>
                  </a:schemeClr>
                </a:solidFill>
                <a:ea typeface="宋体" panose="02010600030101010101" pitchFamily="2" charset="-122"/>
              </a:rPr>
              <a:t>模拟与数字信号表示</a:t>
            </a:r>
          </a:p>
          <a:p>
            <a:pPr lvl="1" eaLnBrk="1" hangingPunct="1"/>
            <a:r>
              <a:rPr lang="zh-CN" altLang="en-US" sz="3200" dirty="0">
                <a:solidFill>
                  <a:schemeClr val="bg1">
                    <a:lumMod val="65000"/>
                  </a:schemeClr>
                </a:solidFill>
                <a:ea typeface="宋体" panose="02010600030101010101" pitchFamily="2" charset="-122"/>
              </a:rPr>
              <a:t>信号带宽与数据速率</a:t>
            </a:r>
            <a:endParaRPr lang="en-US" altLang="zh-CN" sz="3200" dirty="0">
              <a:solidFill>
                <a:schemeClr val="bg1">
                  <a:lumMod val="65000"/>
                </a:schemeClr>
              </a:solidFill>
              <a:ea typeface="宋体" panose="02010600030101010101" pitchFamily="2" charset="-122"/>
            </a:endParaRPr>
          </a:p>
          <a:p>
            <a:pPr lvl="1" eaLnBrk="1" hangingPunct="1"/>
            <a:r>
              <a:rPr lang="zh-CN" altLang="en-US" sz="3200" dirty="0">
                <a:ea typeface="宋体" panose="02010600030101010101" pitchFamily="2" charset="-122"/>
              </a:rPr>
              <a:t>信道容量与香农定律</a:t>
            </a:r>
          </a:p>
          <a:p>
            <a:pPr lvl="1" eaLnBrk="1" hangingPunct="1"/>
            <a:r>
              <a:rPr lang="zh-CN" altLang="en-US" sz="3200" dirty="0">
                <a:ea typeface="宋体" panose="02010600030101010101" pitchFamily="2" charset="-122"/>
              </a:rPr>
              <a:t>传输介质</a:t>
            </a:r>
          </a:p>
          <a:p>
            <a:pPr lvl="1" hangingPunct="1"/>
            <a:r>
              <a:rPr lang="zh-CN" altLang="en-US" sz="3200" dirty="0">
                <a:ea typeface="宋体" panose="02010600030101010101" pitchFamily="2" charset="-122"/>
              </a:rPr>
              <a:t>信号频段划分及特性</a:t>
            </a:r>
          </a:p>
        </p:txBody>
      </p:sp>
      <p:sp>
        <p:nvSpPr>
          <p:cNvPr id="5" name="灯片编号占位符 4"/>
          <p:cNvSpPr>
            <a:spLocks noGrp="1"/>
          </p:cNvSpPr>
          <p:nvPr>
            <p:ph type="sldNum" sz="quarter" idx="12"/>
          </p:nvPr>
        </p:nvSpPr>
        <p:spPr/>
        <p:txBody>
          <a:bodyPr/>
          <a:lstStyle/>
          <a:p>
            <a:pPr>
              <a:defRPr/>
            </a:pPr>
            <a:fld id="{3FF46735-B62F-443B-A37E-F05C60118CA4}" type="slidenum">
              <a:rPr lang="zh-CN" altLang="en-US"/>
              <a:t>72</a:t>
            </a:fld>
            <a:endParaRPr lang="zh-CN" altLang="en-US" dirty="0"/>
          </a:p>
        </p:txBody>
      </p:sp>
    </p:spTree>
    <p:extLst>
      <p:ext uri="{BB962C8B-B14F-4D97-AF65-F5344CB8AC3E}">
        <p14:creationId xmlns:p14="http://schemas.microsoft.com/office/powerpoint/2010/main" val="210363532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标题 1"/>
          <p:cNvSpPr>
            <a:spLocks noGrp="1"/>
          </p:cNvSpPr>
          <p:nvPr>
            <p:ph type="title"/>
          </p:nvPr>
        </p:nvSpPr>
        <p:spPr>
          <a:xfrm>
            <a:off x="250825" y="214630"/>
            <a:ext cx="8693150" cy="1116330"/>
          </a:xfrm>
        </p:spPr>
        <p:txBody>
          <a:bodyPr/>
          <a:lstStyle/>
          <a:p>
            <a:r>
              <a:rPr lang="zh-CN" altLang="en-US"/>
              <a:t>信道容量</a:t>
            </a:r>
          </a:p>
        </p:txBody>
      </p:sp>
      <p:sp>
        <p:nvSpPr>
          <p:cNvPr id="40962" name="内容占位符 2"/>
          <p:cNvSpPr>
            <a:spLocks noGrp="1"/>
          </p:cNvSpPr>
          <p:nvPr>
            <p:ph idx="1"/>
          </p:nvPr>
        </p:nvSpPr>
        <p:spPr>
          <a:xfrm>
            <a:off x="250825" y="1342390"/>
            <a:ext cx="8704263" cy="4287838"/>
          </a:xfrm>
        </p:spPr>
        <p:txBody>
          <a:bodyPr/>
          <a:lstStyle/>
          <a:p>
            <a:r>
              <a:rPr lang="zh-CN" altLang="en-US" sz="2400" b="1"/>
              <a:t>噪声（</a:t>
            </a:r>
            <a:r>
              <a:rPr lang="en-US" altLang="zh-CN" sz="2400" b="1"/>
              <a:t>noise</a:t>
            </a:r>
            <a:r>
              <a:rPr lang="zh-CN" altLang="en-US" sz="2400" b="1"/>
              <a:t>）</a:t>
            </a:r>
            <a:r>
              <a:rPr lang="zh-CN" altLang="en-US" sz="2400"/>
              <a:t>是造成信号失真的主要原因。</a:t>
            </a:r>
            <a:endParaRPr lang="en-US" altLang="zh-CN" sz="2400"/>
          </a:p>
          <a:p>
            <a:r>
              <a:rPr lang="zh-CN" altLang="en-US" sz="2400"/>
              <a:t>对任意信道，在给定条件下数据传输的最大速率（单位为</a:t>
            </a:r>
            <a:r>
              <a:rPr lang="en-US" altLang="zh-CN" sz="2400"/>
              <a:t>bps</a:t>
            </a:r>
            <a:r>
              <a:rPr lang="zh-CN" altLang="en-US" sz="2400"/>
              <a:t>）被称为</a:t>
            </a:r>
            <a:r>
              <a:rPr lang="zh-CN" altLang="en-US" sz="2400" b="1"/>
              <a:t>信道容量（</a:t>
            </a:r>
            <a:r>
              <a:rPr lang="en-US" altLang="zh-CN" sz="2400"/>
              <a:t>channel capacity</a:t>
            </a:r>
            <a:r>
              <a:rPr lang="zh-CN" altLang="en-US" sz="2400" b="1"/>
              <a:t>）</a:t>
            </a:r>
            <a:endParaRPr lang="en-US" altLang="zh-CN" sz="2400" b="1"/>
          </a:p>
          <a:p>
            <a:r>
              <a:rPr lang="zh-CN" altLang="en-US" sz="2400"/>
              <a:t>几个概念</a:t>
            </a:r>
            <a:endParaRPr lang="en-US" altLang="zh-CN" sz="2400"/>
          </a:p>
          <a:p>
            <a:pPr lvl="1"/>
            <a:r>
              <a:rPr lang="zh-CN" altLang="en-US" sz="2000"/>
              <a:t>传输速率：数据在信道中传输的速度（</a:t>
            </a:r>
            <a:r>
              <a:rPr lang="en-US" altLang="zh-CN" sz="2000"/>
              <a:t>bps</a:t>
            </a:r>
            <a:r>
              <a:rPr lang="zh-CN" altLang="en-US" sz="2000"/>
              <a:t>）</a:t>
            </a:r>
            <a:endParaRPr lang="en-US" altLang="zh-CN" sz="2000"/>
          </a:p>
          <a:p>
            <a:pPr lvl="1"/>
            <a:r>
              <a:rPr lang="zh-CN" altLang="en-US" sz="2000"/>
              <a:t>信号速率：单位时间传输信号的个数（波特）</a:t>
            </a:r>
            <a:endParaRPr lang="en-US" altLang="zh-CN" sz="2000"/>
          </a:p>
          <a:p>
            <a:pPr lvl="1"/>
            <a:r>
              <a:rPr lang="zh-CN" altLang="en-US" sz="2000"/>
              <a:t>带宽：由传输者和传输介质确定的信号带宽（</a:t>
            </a:r>
            <a:r>
              <a:rPr lang="en-US" altLang="zh-CN" sz="2000"/>
              <a:t>Hz</a:t>
            </a:r>
            <a:r>
              <a:rPr lang="zh-CN" altLang="en-US" sz="2000"/>
              <a:t>）</a:t>
            </a:r>
            <a:endParaRPr lang="en-US" altLang="zh-CN" sz="2000"/>
          </a:p>
          <a:p>
            <a:pPr lvl="1"/>
            <a:r>
              <a:rPr lang="zh-CN" altLang="en-US" sz="2000"/>
              <a:t>噪声：信道的平均噪声强度</a:t>
            </a:r>
            <a:endParaRPr lang="en-US" altLang="zh-CN" sz="2000"/>
          </a:p>
          <a:p>
            <a:pPr lvl="1"/>
            <a:r>
              <a:rPr lang="zh-CN" altLang="en-US" sz="2000"/>
              <a:t>错误率：错误发生的速率（错误个数</a:t>
            </a:r>
            <a:r>
              <a:rPr lang="en-US" altLang="zh-CN" sz="2000"/>
              <a:t>/</a:t>
            </a:r>
            <a:r>
              <a:rPr lang="zh-CN" altLang="en-US" sz="2000"/>
              <a:t>秒）</a:t>
            </a:r>
            <a:endParaRPr lang="en-US" altLang="zh-CN" sz="2000"/>
          </a:p>
          <a:p>
            <a:pPr lvl="2"/>
            <a:r>
              <a:rPr lang="zh-CN" altLang="en-US" sz="1800"/>
              <a:t>错误：发送</a:t>
            </a:r>
            <a:r>
              <a:rPr lang="en-US" altLang="zh-CN" sz="1800"/>
              <a:t>1</a:t>
            </a:r>
            <a:r>
              <a:rPr lang="zh-CN" altLang="en-US" sz="1800"/>
              <a:t>接收</a:t>
            </a:r>
            <a:r>
              <a:rPr lang="en-US" altLang="zh-CN" sz="1800"/>
              <a:t>0</a:t>
            </a:r>
            <a:r>
              <a:rPr lang="zh-CN" altLang="en-US" sz="1800"/>
              <a:t>，发送</a:t>
            </a:r>
            <a:r>
              <a:rPr lang="en-US" altLang="zh-CN" sz="1800"/>
              <a:t>0</a:t>
            </a:r>
            <a:r>
              <a:rPr lang="zh-CN" altLang="en-US" sz="1800"/>
              <a:t>接收</a:t>
            </a:r>
            <a:r>
              <a:rPr lang="en-US" altLang="zh-CN" sz="1800"/>
              <a:t>1</a:t>
            </a:r>
          </a:p>
          <a:p>
            <a:r>
              <a:rPr lang="zh-CN" altLang="en-US" sz="2400"/>
              <a:t>为什么要关注信道容量？带宽资源有限，非常昂贵。</a:t>
            </a:r>
            <a:endParaRPr lang="en-US" altLang="zh-CN" sz="2400"/>
          </a:p>
          <a:p>
            <a:pPr lvl="1"/>
            <a:r>
              <a:rPr lang="zh-CN" altLang="en-US" sz="2000"/>
              <a:t>尽可能有效地提高带宽利用效率</a:t>
            </a:r>
          </a:p>
        </p:txBody>
      </p:sp>
      <p:sp>
        <p:nvSpPr>
          <p:cNvPr id="4" name="灯片编号占位符 3"/>
          <p:cNvSpPr>
            <a:spLocks noGrp="1"/>
          </p:cNvSpPr>
          <p:nvPr>
            <p:ph type="sldNum" sz="quarter" idx="12"/>
          </p:nvPr>
        </p:nvSpPr>
        <p:spPr/>
        <p:txBody>
          <a:bodyPr/>
          <a:lstStyle/>
          <a:p>
            <a:pPr>
              <a:defRPr/>
            </a:pPr>
            <a:fld id="{5CDB5477-BCA9-4B51-B0CC-9A996D8A04CD}" type="slidenum">
              <a:rPr lang="zh-CN" altLang="en-US" smtClean="0"/>
              <a:t>73</a:t>
            </a:fld>
            <a:endParaRPr lang="zh-CN" altLang="en-US"/>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B99DB55F-AE27-4704-AE12-60289862C13A}" type="slidenum">
              <a:rPr lang="zh-CN" altLang="en-US" smtClean="0"/>
              <a:t>74</a:t>
            </a:fld>
            <a:endParaRPr lang="zh-CN" altLang="en-US"/>
          </a:p>
        </p:txBody>
      </p:sp>
      <p:pic>
        <p:nvPicPr>
          <p:cNvPr id="45059" name="Picture 2"/>
          <p:cNvPicPr>
            <a:picLocks noChangeAspect="1" noChangeArrowheads="1"/>
          </p:cNvPicPr>
          <p:nvPr/>
        </p:nvPicPr>
        <p:blipFill>
          <a:blip r:embed="rId2"/>
          <a:srcRect/>
          <a:stretch>
            <a:fillRect/>
          </a:stretch>
        </p:blipFill>
        <p:spPr bwMode="auto">
          <a:xfrm>
            <a:off x="323850" y="44450"/>
            <a:ext cx="8494713" cy="6794500"/>
          </a:xfrm>
          <a:prstGeom prst="rect">
            <a:avLst/>
          </a:prstGeom>
          <a:noFill/>
          <a:ln w="9525">
            <a:noFill/>
            <a:miter lim="800000"/>
            <a:headEnd/>
            <a:tailEnd/>
          </a:ln>
        </p:spPr>
      </p:pic>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标题 1"/>
          <p:cNvSpPr>
            <a:spLocks noGrp="1"/>
          </p:cNvSpPr>
          <p:nvPr>
            <p:ph type="title"/>
          </p:nvPr>
        </p:nvSpPr>
        <p:spPr>
          <a:xfrm>
            <a:off x="250825" y="214630"/>
            <a:ext cx="8693150" cy="1116330"/>
          </a:xfrm>
        </p:spPr>
        <p:txBody>
          <a:bodyPr/>
          <a:lstStyle/>
          <a:p>
            <a:r>
              <a:rPr lang="zh-CN" altLang="en-US" dirty="0"/>
              <a:t>常见噪声</a:t>
            </a:r>
          </a:p>
        </p:txBody>
      </p:sp>
      <p:sp>
        <p:nvSpPr>
          <p:cNvPr id="40962" name="内容占位符 2"/>
          <p:cNvSpPr>
            <a:spLocks noGrp="1"/>
          </p:cNvSpPr>
          <p:nvPr>
            <p:ph idx="1"/>
          </p:nvPr>
        </p:nvSpPr>
        <p:spPr>
          <a:xfrm>
            <a:off x="250825" y="1342390"/>
            <a:ext cx="8704263" cy="2086610"/>
          </a:xfrm>
        </p:spPr>
        <p:txBody>
          <a:bodyPr/>
          <a:lstStyle/>
          <a:p>
            <a:r>
              <a:rPr sz="2400" dirty="0" err="1"/>
              <a:t>白噪声</a:t>
            </a:r>
            <a:r>
              <a:rPr sz="2400" dirty="0"/>
              <a:t>                 </a:t>
            </a:r>
          </a:p>
          <a:p>
            <a:r>
              <a:rPr sz="2400" dirty="0" err="1"/>
              <a:t>高斯噪声</a:t>
            </a:r>
            <a:r>
              <a:rPr sz="2400" dirty="0"/>
              <a:t>                  </a:t>
            </a:r>
          </a:p>
          <a:p>
            <a:r>
              <a:rPr sz="2400" dirty="0" err="1"/>
              <a:t>高斯型白噪声</a:t>
            </a:r>
            <a:r>
              <a:rPr sz="2400" dirty="0"/>
              <a:t>              </a:t>
            </a:r>
          </a:p>
          <a:p>
            <a:r>
              <a:rPr sz="2400" dirty="0" err="1"/>
              <a:t>窄带高斯噪声</a:t>
            </a:r>
            <a:endParaRPr sz="2400" dirty="0"/>
          </a:p>
        </p:txBody>
      </p:sp>
      <p:sp>
        <p:nvSpPr>
          <p:cNvPr id="4" name="灯片编号占位符 3"/>
          <p:cNvSpPr>
            <a:spLocks noGrp="1"/>
          </p:cNvSpPr>
          <p:nvPr>
            <p:ph type="sldNum" sz="quarter" idx="12"/>
          </p:nvPr>
        </p:nvSpPr>
        <p:spPr/>
        <p:txBody>
          <a:bodyPr/>
          <a:lstStyle/>
          <a:p>
            <a:pPr>
              <a:defRPr/>
            </a:pPr>
            <a:fld id="{5CDB5477-BCA9-4B51-B0CC-9A996D8A04CD}" type="slidenum">
              <a:rPr lang="zh-CN" altLang="en-US" smtClean="0"/>
              <a:t>75</a:t>
            </a:fld>
            <a:endParaRPr lang="zh-CN" altLang="en-US"/>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标题 1"/>
          <p:cNvSpPr>
            <a:spLocks noGrp="1"/>
          </p:cNvSpPr>
          <p:nvPr>
            <p:ph type="title"/>
          </p:nvPr>
        </p:nvSpPr>
        <p:spPr/>
        <p:txBody>
          <a:bodyPr/>
          <a:lstStyle/>
          <a:p>
            <a:r>
              <a:rPr lang="zh-CN" altLang="en-US"/>
              <a:t>信号噪声比</a:t>
            </a:r>
          </a:p>
        </p:txBody>
      </p:sp>
      <p:sp>
        <p:nvSpPr>
          <p:cNvPr id="8196" name="内容占位符 2"/>
          <p:cNvSpPr>
            <a:spLocks noGrp="1"/>
          </p:cNvSpPr>
          <p:nvPr>
            <p:ph idx="1"/>
          </p:nvPr>
        </p:nvSpPr>
        <p:spPr>
          <a:xfrm>
            <a:off x="179388" y="1844675"/>
            <a:ext cx="8704262" cy="4287838"/>
          </a:xfrm>
        </p:spPr>
        <p:txBody>
          <a:bodyPr/>
          <a:lstStyle/>
          <a:p>
            <a:r>
              <a:rPr lang="zh-CN" altLang="en-US" sz="2800"/>
              <a:t>奈奎斯特公式揭示，带宽翻倍则传输速率翻倍。</a:t>
            </a:r>
            <a:endParaRPr lang="en-US" altLang="zh-CN" sz="2800"/>
          </a:p>
          <a:p>
            <a:pPr lvl="1"/>
            <a:r>
              <a:rPr lang="zh-CN" altLang="en-US" sz="2400"/>
              <a:t>噪声条件下，将产生错误，传输速率并不仅仅取决于带宽</a:t>
            </a:r>
            <a:endParaRPr lang="en-US" altLang="zh-CN" sz="2400"/>
          </a:p>
          <a:p>
            <a:r>
              <a:rPr lang="zh-CN" altLang="en-US" sz="2800"/>
              <a:t>关键在于信号和噪声的能量对比。信噪比（</a:t>
            </a:r>
            <a:r>
              <a:rPr lang="en-US" altLang="zh-CN" sz="2800"/>
              <a:t>SNR</a:t>
            </a:r>
            <a:r>
              <a:rPr lang="zh-CN" altLang="en-US" sz="2800"/>
              <a:t>或者</a:t>
            </a:r>
            <a:r>
              <a:rPr lang="en-US" altLang="zh-CN" sz="2800"/>
              <a:t>S/N</a:t>
            </a:r>
            <a:r>
              <a:rPr lang="zh-CN" altLang="en-US" sz="2800"/>
              <a:t>）是信号功率和信号传输时噪声能量水平的比值，常以分贝（</a:t>
            </a:r>
            <a:r>
              <a:rPr lang="en-US" altLang="zh-CN" sz="2800"/>
              <a:t>dB</a:t>
            </a:r>
            <a:r>
              <a:rPr lang="zh-CN" altLang="en-US" sz="2800"/>
              <a:t>）为单位</a:t>
            </a:r>
            <a:endParaRPr lang="en-US" altLang="zh-CN" sz="2800"/>
          </a:p>
          <a:p>
            <a:endParaRPr lang="en-US" altLang="zh-CN" sz="2800"/>
          </a:p>
          <a:p>
            <a:endParaRPr lang="en-US" altLang="zh-CN" sz="2800"/>
          </a:p>
          <a:p>
            <a:pPr lvl="1"/>
            <a:r>
              <a:rPr lang="zh-CN" altLang="en-US" sz="2400"/>
              <a:t>信噪比越高，信号质量越好</a:t>
            </a:r>
          </a:p>
        </p:txBody>
      </p:sp>
      <p:sp>
        <p:nvSpPr>
          <p:cNvPr id="4" name="灯片编号占位符 3"/>
          <p:cNvSpPr>
            <a:spLocks noGrp="1"/>
          </p:cNvSpPr>
          <p:nvPr>
            <p:ph type="sldNum" sz="quarter" idx="12"/>
          </p:nvPr>
        </p:nvSpPr>
        <p:spPr/>
        <p:txBody>
          <a:bodyPr/>
          <a:lstStyle/>
          <a:p>
            <a:pPr>
              <a:defRPr/>
            </a:pPr>
            <a:fld id="{B4A97347-03DE-470C-84AC-D1EF1BC3ACD1}" type="slidenum">
              <a:rPr lang="zh-CN" altLang="en-US" smtClean="0"/>
              <a:t>76</a:t>
            </a:fld>
            <a:endParaRPr lang="zh-CN" altLang="en-US"/>
          </a:p>
        </p:txBody>
      </p:sp>
      <p:graphicFrame>
        <p:nvGraphicFramePr>
          <p:cNvPr id="8194" name="Object 2"/>
          <p:cNvGraphicFramePr>
            <a:graphicFrameLocks noChangeAspect="1"/>
          </p:cNvGraphicFramePr>
          <p:nvPr/>
        </p:nvGraphicFramePr>
        <p:xfrm>
          <a:off x="635000" y="4221163"/>
          <a:ext cx="4224338" cy="982662"/>
        </p:xfrm>
        <a:graphic>
          <a:graphicData uri="http://schemas.openxmlformats.org/presentationml/2006/ole">
            <mc:AlternateContent xmlns:mc="http://schemas.openxmlformats.org/markup-compatibility/2006">
              <mc:Choice xmlns:v="urn:schemas-microsoft-com:vml" Requires="v">
                <p:oleObj spid="_x0000_s12547" name="Equation" r:id="rId3" imgW="39319200" imgH="9144000" progId="Equation.DSMT4">
                  <p:embed/>
                </p:oleObj>
              </mc:Choice>
              <mc:Fallback>
                <p:oleObj name="Equation" r:id="rId3" imgW="39319200" imgH="9144000" progId="Equation.DSMT4">
                  <p:embed/>
                  <p:pic>
                    <p:nvPicPr>
                      <p:cNvPr id="0" name="Object 2"/>
                      <p:cNvPicPr>
                        <a:picLocks noChangeAspect="1"/>
                      </p:cNvPicPr>
                      <p:nvPr/>
                    </p:nvPicPr>
                    <p:blipFill>
                      <a:blip r:embed="rId4"/>
                      <a:stretch>
                        <a:fillRect/>
                      </a:stretch>
                    </p:blipFill>
                    <p:spPr>
                      <a:xfrm>
                        <a:off x="635000" y="4221163"/>
                        <a:ext cx="4224338" cy="982662"/>
                      </a:xfrm>
                      <a:prstGeom prst="rect">
                        <a:avLst/>
                      </a:prstGeom>
                      <a:noFill/>
                      <a:ln w="9525">
                        <a:noFill/>
                      </a:ln>
                    </p:spPr>
                  </p:pic>
                </p:oleObj>
              </mc:Fallback>
            </mc:AlternateContent>
          </a:graphicData>
        </a:graphic>
      </p:graphicFrame>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标题 232449"/>
          <p:cNvSpPr>
            <a:spLocks noGrp="1"/>
          </p:cNvSpPr>
          <p:nvPr>
            <p:ph type="title"/>
          </p:nvPr>
        </p:nvSpPr>
        <p:spPr>
          <a:xfrm>
            <a:off x="250825" y="214630"/>
            <a:ext cx="8693150" cy="1141095"/>
          </a:xfrm>
        </p:spPr>
        <p:txBody>
          <a:bodyPr lIns="92075" tIns="46038" rIns="92075" bIns="46038" anchor="b"/>
          <a:lstStyle/>
          <a:p>
            <a:r>
              <a:rPr lang="zh-CN" altLang="en-US" dirty="0"/>
              <a:t>信息量的度量</a:t>
            </a:r>
            <a:endParaRPr lang="zh-CN" altLang="en-US"/>
          </a:p>
        </p:txBody>
      </p:sp>
      <p:sp>
        <p:nvSpPr>
          <p:cNvPr id="232452" name="文本占位符 232451"/>
          <p:cNvSpPr>
            <a:spLocks noGrp="1"/>
          </p:cNvSpPr>
          <p:nvPr>
            <p:ph type="body" idx="1"/>
          </p:nvPr>
        </p:nvSpPr>
        <p:spPr>
          <a:xfrm>
            <a:off x="381000" y="1447800"/>
            <a:ext cx="8458200" cy="4114800"/>
          </a:xfrm>
        </p:spPr>
        <p:txBody>
          <a:bodyPr vert="horz" wrap="square" lIns="92075" tIns="46038" rIns="92075" bIns="46038" anchor="t"/>
          <a:lstStyle/>
          <a:p>
            <a:pPr algn="just">
              <a:buNone/>
            </a:pPr>
            <a:r>
              <a:rPr lang="zh-CN" altLang="en-US" sz="2800" dirty="0">
                <a:latin typeface="宋体" panose="02010600030101010101" pitchFamily="2" charset="-122"/>
              </a:rPr>
              <a:t>香农规定：一个消息所荷载信息量</a:t>
            </a:r>
            <a:r>
              <a:rPr lang="en-US" altLang="zh-CN" sz="2800" i="1" dirty="0">
                <a:latin typeface="宋体" panose="02010600030101010101" pitchFamily="2" charset="-122"/>
              </a:rPr>
              <a:t>I</a:t>
            </a:r>
            <a:r>
              <a:rPr lang="zh-CN" altLang="en-US" sz="2800" dirty="0">
                <a:latin typeface="宋体" panose="02010600030101010101" pitchFamily="2" charset="-122"/>
              </a:rPr>
              <a:t>，等于它所表示</a:t>
            </a:r>
          </a:p>
          <a:p>
            <a:pPr algn="just">
              <a:buNone/>
            </a:pPr>
            <a:r>
              <a:rPr lang="zh-CN" altLang="en-US" sz="2800" dirty="0">
                <a:latin typeface="宋体" panose="02010600030101010101" pitchFamily="2" charset="-122"/>
              </a:rPr>
              <a:t>          事件发生的概率</a:t>
            </a:r>
            <a:r>
              <a:rPr lang="en-US" altLang="zh-CN" sz="2800" i="1" dirty="0">
                <a:latin typeface="宋体" panose="02010600030101010101" pitchFamily="2" charset="-122"/>
              </a:rPr>
              <a:t>P</a:t>
            </a:r>
            <a:r>
              <a:rPr lang="zh-CN" altLang="en-US" sz="2800" dirty="0">
                <a:latin typeface="宋体" panose="02010600030101010101" pitchFamily="2" charset="-122"/>
              </a:rPr>
              <a:t>的倒数的对数，熵。</a:t>
            </a:r>
          </a:p>
          <a:p>
            <a:pPr algn="just">
              <a:buNone/>
            </a:pPr>
            <a:r>
              <a:rPr lang="zh-CN" altLang="en-US" sz="2800" dirty="0">
                <a:latin typeface="宋体" panose="02010600030101010101" pitchFamily="2" charset="-122"/>
              </a:rPr>
              <a:t>信息量的计算公式：</a:t>
            </a:r>
            <a:r>
              <a:rPr lang="en-US" altLang="zh-CN" sz="2800" i="1" dirty="0">
                <a:latin typeface="宋体" panose="02010600030101010101" pitchFamily="2" charset="-122"/>
              </a:rPr>
              <a:t>I=log</a:t>
            </a:r>
            <a:r>
              <a:rPr lang="en-US" altLang="zh-CN" sz="2800" i="1" baseline="-25000" dirty="0">
                <a:latin typeface="宋体" panose="02010600030101010101" pitchFamily="2" charset="-122"/>
              </a:rPr>
              <a:t>a</a:t>
            </a:r>
            <a:r>
              <a:rPr lang="en-US" altLang="zh-CN" sz="2800" i="1" dirty="0">
                <a:latin typeface="宋体" panose="02010600030101010101" pitchFamily="2" charset="-122"/>
              </a:rPr>
              <a:t>(1/P)= -log</a:t>
            </a:r>
            <a:r>
              <a:rPr lang="en-US" altLang="zh-CN" sz="2800" i="1" baseline="-25000" dirty="0">
                <a:latin typeface="宋体" panose="02010600030101010101" pitchFamily="2" charset="-122"/>
              </a:rPr>
              <a:t>a</a:t>
            </a:r>
            <a:r>
              <a:rPr lang="en-US" altLang="zh-CN" sz="2800" i="1" dirty="0">
                <a:latin typeface="宋体" panose="02010600030101010101" pitchFamily="2" charset="-122"/>
              </a:rPr>
              <a:t>(P)</a:t>
            </a:r>
            <a:endParaRPr lang="en-US" altLang="zh-CN" sz="2800" dirty="0">
              <a:latin typeface="宋体" panose="02010600030101010101" pitchFamily="2" charset="-122"/>
            </a:endParaRPr>
          </a:p>
          <a:p>
            <a:pPr algn="just">
              <a:buNone/>
            </a:pPr>
            <a:r>
              <a:rPr lang="zh-CN" altLang="en-US" sz="2800" dirty="0">
                <a:latin typeface="宋体" panose="02010600030101010101" pitchFamily="2" charset="-122"/>
              </a:rPr>
              <a:t>信息量的单位：</a:t>
            </a:r>
          </a:p>
          <a:p>
            <a:pPr algn="just">
              <a:buNone/>
            </a:pPr>
            <a:r>
              <a:rPr lang="zh-CN" altLang="en-US" sz="2800" dirty="0">
                <a:latin typeface="宋体" panose="02010600030101010101" pitchFamily="2" charset="-122"/>
              </a:rPr>
              <a:t>如果对数以</a:t>
            </a:r>
            <a:r>
              <a:rPr lang="en-US" altLang="zh-CN" sz="2800" dirty="0">
                <a:latin typeface="宋体" panose="02010600030101010101" pitchFamily="2" charset="-122"/>
              </a:rPr>
              <a:t>2</a:t>
            </a:r>
            <a:r>
              <a:rPr lang="zh-CN" altLang="en-US" sz="2800" dirty="0">
                <a:latin typeface="宋体" panose="02010600030101010101" pitchFamily="2" charset="-122"/>
              </a:rPr>
              <a:t>为底，单位为比特（</a:t>
            </a:r>
            <a:r>
              <a:rPr lang="en-US" altLang="zh-CN" sz="2800" dirty="0">
                <a:latin typeface="宋体" panose="02010600030101010101" pitchFamily="2" charset="-122"/>
              </a:rPr>
              <a:t>b</a:t>
            </a:r>
            <a:r>
              <a:rPr lang="zh-CN" altLang="en-US" sz="2800" dirty="0">
                <a:latin typeface="宋体" panose="02010600030101010101" pitchFamily="2" charset="-122"/>
              </a:rPr>
              <a:t>）。</a:t>
            </a:r>
          </a:p>
          <a:p>
            <a:pPr algn="just">
              <a:buNone/>
            </a:pPr>
            <a:r>
              <a:rPr lang="zh-CN" altLang="en-US" sz="2800" dirty="0">
                <a:latin typeface="宋体" panose="02010600030101010101" pitchFamily="2" charset="-122"/>
              </a:rPr>
              <a:t>如果对数以</a:t>
            </a:r>
            <a:r>
              <a:rPr lang="en-US" altLang="zh-CN" sz="2800" dirty="0">
                <a:latin typeface="宋体" panose="02010600030101010101" pitchFamily="2" charset="-122"/>
              </a:rPr>
              <a:t>e</a:t>
            </a:r>
            <a:r>
              <a:rPr lang="zh-CN" altLang="en-US" sz="2800" dirty="0">
                <a:latin typeface="宋体" panose="02010600030101010101" pitchFamily="2" charset="-122"/>
              </a:rPr>
              <a:t>为底，单位为奈特（</a:t>
            </a:r>
            <a:r>
              <a:rPr lang="en-US" altLang="zh-CN" sz="2800" dirty="0">
                <a:latin typeface="宋体" panose="02010600030101010101" pitchFamily="2" charset="-122"/>
              </a:rPr>
              <a:t>nat)</a:t>
            </a:r>
            <a:r>
              <a:rPr lang="zh-CN" altLang="en-US" sz="2800" dirty="0">
                <a:latin typeface="宋体" panose="02010600030101010101" pitchFamily="2" charset="-122"/>
              </a:rPr>
              <a:t>。</a:t>
            </a:r>
          </a:p>
          <a:p>
            <a:pPr algn="just">
              <a:buNone/>
            </a:pPr>
            <a:r>
              <a:rPr lang="zh-CN" altLang="en-US" sz="2800" dirty="0">
                <a:latin typeface="宋体" panose="02010600030101010101" pitchFamily="2" charset="-122"/>
              </a:rPr>
              <a:t>如果对数以</a:t>
            </a:r>
            <a:r>
              <a:rPr lang="en-US" altLang="zh-CN" sz="2800" dirty="0">
                <a:latin typeface="宋体" panose="02010600030101010101" pitchFamily="2" charset="-122"/>
              </a:rPr>
              <a:t>10</a:t>
            </a:r>
            <a:r>
              <a:rPr lang="zh-CN" altLang="en-US" sz="2800" dirty="0">
                <a:latin typeface="宋体" panose="02010600030101010101" pitchFamily="2" charset="-122"/>
              </a:rPr>
              <a:t>为底，单位为哈特莱</a:t>
            </a:r>
            <a:r>
              <a:rPr lang="zh-CN" altLang="zh-CN" sz="2800" dirty="0">
                <a:latin typeface="宋体" panose="02010600030101010101" pitchFamily="2" charset="-122"/>
              </a:rPr>
              <a:t>（</a:t>
            </a:r>
            <a:r>
              <a:rPr lang="en-US" altLang="zh-CN" sz="2800" dirty="0">
                <a:latin typeface="宋体" panose="02010600030101010101" pitchFamily="2" charset="-122"/>
              </a:rPr>
              <a:t>Hartley</a:t>
            </a:r>
            <a:r>
              <a:rPr lang="zh-CN" altLang="en-US" sz="2800" dirty="0">
                <a:latin typeface="宋体" panose="02010600030101010101" pitchFamily="2" charset="-122"/>
              </a:rPr>
              <a:t>）。</a:t>
            </a:r>
          </a:p>
          <a:p>
            <a:pPr algn="just">
              <a:buNone/>
            </a:pPr>
            <a:r>
              <a:rPr lang="zh-CN" altLang="en-US" sz="2800" dirty="0">
                <a:solidFill>
                  <a:schemeClr val="tx2"/>
                </a:solidFill>
                <a:latin typeface="宋体" panose="02010600030101010101" pitchFamily="2" charset="-122"/>
              </a:rPr>
              <a:t>事件发生的概率越高，信息量越少。</a:t>
            </a:r>
          </a:p>
        </p:txBody>
      </p:sp>
    </p:spTree>
  </p:cSld>
  <p:clrMapOvr>
    <a:masterClrMapping/>
  </p:clrMapOvr>
  <p:transition>
    <p:rand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标题 232449"/>
          <p:cNvSpPr>
            <a:spLocks noGrp="1"/>
          </p:cNvSpPr>
          <p:nvPr>
            <p:ph type="title"/>
          </p:nvPr>
        </p:nvSpPr>
        <p:spPr>
          <a:xfrm>
            <a:off x="250825" y="214630"/>
            <a:ext cx="8693150" cy="1141095"/>
          </a:xfrm>
        </p:spPr>
        <p:txBody>
          <a:bodyPr lIns="92075" tIns="46038" rIns="92075" bIns="46038" anchor="b"/>
          <a:lstStyle/>
          <a:p>
            <a:r>
              <a:rPr lang="zh-CN" altLang="en-US" dirty="0"/>
              <a:t>信息量的度量</a:t>
            </a:r>
            <a:endParaRPr lang="zh-CN" altLang="en-US"/>
          </a:p>
        </p:txBody>
      </p:sp>
      <p:sp>
        <p:nvSpPr>
          <p:cNvPr id="232452" name="文本占位符 232451"/>
          <p:cNvSpPr>
            <a:spLocks noGrp="1"/>
          </p:cNvSpPr>
          <p:nvPr>
            <p:ph type="body" idx="1"/>
          </p:nvPr>
        </p:nvSpPr>
        <p:spPr>
          <a:xfrm>
            <a:off x="0" y="1447800"/>
            <a:ext cx="8839200" cy="4114800"/>
          </a:xfrm>
        </p:spPr>
        <p:txBody>
          <a:bodyPr vert="horz" wrap="square" lIns="92075" tIns="46038" rIns="92075" bIns="46038" anchor="t"/>
          <a:lstStyle/>
          <a:p>
            <a:pPr algn="just">
              <a:buNone/>
            </a:pPr>
            <a:r>
              <a:rPr lang="en-US" altLang="zh-CN" dirty="0"/>
              <a:t>    Entropy</a:t>
            </a:r>
            <a:r>
              <a:rPr lang="zh-CN" altLang="zh-CN" dirty="0"/>
              <a:t>来源于希腊语，原意：内向，即：一个系统不受外部干扰时</a:t>
            </a:r>
            <a:r>
              <a:rPr lang="zh-CN" altLang="zh-CN" b="1" dirty="0"/>
              <a:t>往内部稳定状态发展</a:t>
            </a:r>
            <a:r>
              <a:rPr lang="zh-CN" altLang="zh-CN" dirty="0"/>
              <a:t>的特性。</a:t>
            </a:r>
            <a:endParaRPr lang="en-US" altLang="zh-CN" dirty="0"/>
          </a:p>
          <a:p>
            <a:pPr algn="just">
              <a:buNone/>
            </a:pPr>
            <a:r>
              <a:rPr lang="en-US" altLang="zh-CN" dirty="0"/>
              <a:t>    </a:t>
            </a:r>
            <a:r>
              <a:rPr lang="zh-CN" altLang="en-US" dirty="0"/>
              <a:t>物理学中</a:t>
            </a:r>
            <a:r>
              <a:rPr lang="zh-CN" altLang="zh-CN" dirty="0"/>
              <a:t>定义的</a:t>
            </a:r>
            <a:r>
              <a:rPr lang="zh-CN" altLang="en-US" dirty="0"/>
              <a:t>熵</a:t>
            </a:r>
            <a:r>
              <a:rPr lang="zh-CN" altLang="zh-CN" dirty="0"/>
              <a:t>其实是一个热力学的系统</a:t>
            </a:r>
            <a:r>
              <a:rPr lang="zh-CN" altLang="zh-CN" b="1" dirty="0"/>
              <a:t>变化的趋势。</a:t>
            </a:r>
            <a:endParaRPr lang="zh-CN" altLang="en-US" sz="2800" dirty="0">
              <a:solidFill>
                <a:schemeClr val="tx2"/>
              </a:solidFill>
              <a:latin typeface="宋体" panose="02010600030101010101" pitchFamily="2" charset="-122"/>
            </a:endParaRPr>
          </a:p>
        </p:txBody>
      </p:sp>
      <p:pic>
        <p:nvPicPr>
          <p:cNvPr id="2" name="图片 1">
            <a:extLst>
              <a:ext uri="{FF2B5EF4-FFF2-40B4-BE49-F238E27FC236}">
                <a16:creationId xmlns:a16="http://schemas.microsoft.com/office/drawing/2014/main" id="{1E087B3D-9021-42AC-93B4-00CE30800F81}"/>
              </a:ext>
            </a:extLst>
          </p:cNvPr>
          <p:cNvPicPr>
            <a:picLocks noChangeAspect="1"/>
          </p:cNvPicPr>
          <p:nvPr/>
        </p:nvPicPr>
        <p:blipFill>
          <a:blip r:embed="rId3"/>
          <a:stretch>
            <a:fillRect/>
          </a:stretch>
        </p:blipFill>
        <p:spPr>
          <a:xfrm>
            <a:off x="3203848" y="4293096"/>
            <a:ext cx="2632258" cy="1117104"/>
          </a:xfrm>
          <a:prstGeom prst="rect">
            <a:avLst/>
          </a:prstGeom>
        </p:spPr>
      </p:pic>
    </p:spTree>
    <p:extLst>
      <p:ext uri="{BB962C8B-B14F-4D97-AF65-F5344CB8AC3E}">
        <p14:creationId xmlns:p14="http://schemas.microsoft.com/office/powerpoint/2010/main" val="415601999"/>
      </p:ext>
    </p:extLst>
  </p:cSld>
  <p:clrMapOvr>
    <a:masterClrMapping/>
  </p:clrMapOvr>
  <p:transition>
    <p:rand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标题 232449"/>
          <p:cNvSpPr>
            <a:spLocks noGrp="1"/>
          </p:cNvSpPr>
          <p:nvPr>
            <p:ph type="title"/>
          </p:nvPr>
        </p:nvSpPr>
        <p:spPr>
          <a:xfrm>
            <a:off x="250825" y="214630"/>
            <a:ext cx="8693150" cy="1141095"/>
          </a:xfrm>
        </p:spPr>
        <p:txBody>
          <a:bodyPr lIns="92075" tIns="46038" rIns="92075" bIns="46038" anchor="b"/>
          <a:lstStyle/>
          <a:p>
            <a:r>
              <a:rPr lang="zh-CN" altLang="en-US" dirty="0"/>
              <a:t>信息量的度量</a:t>
            </a:r>
            <a:endParaRPr lang="zh-CN" altLang="en-US"/>
          </a:p>
        </p:txBody>
      </p:sp>
      <p:sp>
        <p:nvSpPr>
          <p:cNvPr id="232452" name="文本占位符 232451"/>
          <p:cNvSpPr>
            <a:spLocks noGrp="1"/>
          </p:cNvSpPr>
          <p:nvPr>
            <p:ph type="body" idx="1"/>
          </p:nvPr>
        </p:nvSpPr>
        <p:spPr>
          <a:xfrm>
            <a:off x="146050" y="1447800"/>
            <a:ext cx="8693150" cy="4114800"/>
          </a:xfrm>
        </p:spPr>
        <p:txBody>
          <a:bodyPr vert="horz" wrap="square" lIns="92075" tIns="46038" rIns="92075" bIns="46038" anchor="t"/>
          <a:lstStyle/>
          <a:p>
            <a:pPr algn="just">
              <a:buNone/>
            </a:pPr>
            <a:r>
              <a:rPr lang="zh-CN" altLang="en-US" sz="2800" dirty="0">
                <a:latin typeface="宋体" panose="02010600030101010101" pitchFamily="2" charset="-122"/>
              </a:rPr>
              <a:t>      信息论中，熵是接受的每条消息中包含的信息的平均值，又被称为</a:t>
            </a:r>
            <a:r>
              <a:rPr lang="zh-CN" altLang="en-US" sz="2800" b="1" dirty="0">
                <a:latin typeface="宋体" panose="02010600030101010101" pitchFamily="2" charset="-122"/>
              </a:rPr>
              <a:t>信息熵</a:t>
            </a:r>
            <a:r>
              <a:rPr lang="zh-CN" altLang="en-US" sz="2800" dirty="0">
                <a:latin typeface="宋体" panose="02010600030101010101" pitchFamily="2" charset="-122"/>
              </a:rPr>
              <a:t>、</a:t>
            </a:r>
            <a:r>
              <a:rPr lang="zh-CN" altLang="en-US" sz="2800" b="1" dirty="0">
                <a:latin typeface="宋体" panose="02010600030101010101" pitchFamily="2" charset="-122"/>
              </a:rPr>
              <a:t>信源熵</a:t>
            </a:r>
            <a:r>
              <a:rPr lang="zh-CN" altLang="en-US" sz="2800" dirty="0">
                <a:latin typeface="宋体" panose="02010600030101010101" pitchFamily="2" charset="-122"/>
              </a:rPr>
              <a:t>、</a:t>
            </a:r>
            <a:r>
              <a:rPr lang="zh-CN" altLang="en-US" sz="2800" b="1" dirty="0">
                <a:latin typeface="宋体" panose="02010600030101010101" pitchFamily="2" charset="-122"/>
              </a:rPr>
              <a:t>平均自信息量</a:t>
            </a:r>
            <a:r>
              <a:rPr lang="zh-CN" altLang="en-US" sz="2800" dirty="0">
                <a:latin typeface="宋体" panose="02010600030101010101" pitchFamily="2" charset="-122"/>
              </a:rPr>
              <a:t>。可以被理解为不确定性的度量，熵越大，信源的分布越随机。</a:t>
            </a:r>
            <a:endParaRPr lang="en-US" altLang="zh-CN" sz="2800" dirty="0">
              <a:latin typeface="宋体" panose="02010600030101010101" pitchFamily="2" charset="-122"/>
            </a:endParaRPr>
          </a:p>
          <a:p>
            <a:pPr algn="just">
              <a:buNone/>
            </a:pPr>
            <a:r>
              <a:rPr lang="en-US" altLang="zh-CN" dirty="0"/>
              <a:t>           </a:t>
            </a:r>
            <a:r>
              <a:rPr lang="zh-CN" altLang="zh-CN" dirty="0"/>
              <a:t>如何</a:t>
            </a:r>
            <a:r>
              <a:rPr lang="zh-CN" altLang="en-US" dirty="0"/>
              <a:t>用数学符号</a:t>
            </a:r>
            <a:r>
              <a:rPr lang="zh-CN" altLang="zh-CN" dirty="0"/>
              <a:t>衡量不确定事物的发生？</a:t>
            </a:r>
          </a:p>
          <a:p>
            <a:pPr algn="just">
              <a:buNone/>
            </a:pPr>
            <a:endParaRPr lang="zh-CN" altLang="en-US" sz="2800" dirty="0">
              <a:solidFill>
                <a:schemeClr val="tx2"/>
              </a:solidFill>
              <a:latin typeface="宋体" panose="02010600030101010101" pitchFamily="2" charset="-122"/>
            </a:endParaRPr>
          </a:p>
        </p:txBody>
      </p:sp>
      <p:sp>
        <p:nvSpPr>
          <p:cNvPr id="2" name="矩形 1">
            <a:extLst>
              <a:ext uri="{FF2B5EF4-FFF2-40B4-BE49-F238E27FC236}">
                <a16:creationId xmlns:a16="http://schemas.microsoft.com/office/drawing/2014/main" id="{398A96F8-9D94-4B76-B59F-30907ACF46FC}"/>
              </a:ext>
            </a:extLst>
          </p:cNvPr>
          <p:cNvSpPr/>
          <p:nvPr/>
        </p:nvSpPr>
        <p:spPr>
          <a:xfrm>
            <a:off x="539552" y="3861048"/>
            <a:ext cx="8299648" cy="923330"/>
          </a:xfrm>
          <a:prstGeom prst="rect">
            <a:avLst/>
          </a:prstGeom>
        </p:spPr>
        <p:txBody>
          <a:bodyPr wrap="square">
            <a:spAutoFit/>
          </a:bodyPr>
          <a:lstStyle/>
          <a:p>
            <a:r>
              <a:rPr lang="en-US" altLang="zh-CN" kern="0" dirty="0">
                <a:solidFill>
                  <a:srgbClr val="212121"/>
                </a:solidFill>
                <a:ea typeface="微软雅黑" panose="020B0503020204020204" pitchFamily="34" charset="-122"/>
                <a:cs typeface="宋体" panose="02010600030101010101" pitchFamily="2" charset="-122"/>
              </a:rPr>
              <a:t>        </a:t>
            </a:r>
            <a:r>
              <a:rPr lang="zh-CN" altLang="zh-CN" kern="0" dirty="0">
                <a:solidFill>
                  <a:srgbClr val="212121"/>
                </a:solidFill>
                <a:ea typeface="微软雅黑" panose="020B0503020204020204" pitchFamily="34" charset="-122"/>
                <a:cs typeface="宋体" panose="02010600030101010101" pitchFamily="2" charset="-122"/>
              </a:rPr>
              <a:t>比如天气情况，假设可能有【阴、晴、雨、雪】四种情况，使用概率符号表示</a:t>
            </a:r>
            <a:r>
              <a:rPr lang="en-US" altLang="zh-CN" b="1" kern="0" dirty="0">
                <a:solidFill>
                  <a:srgbClr val="212121"/>
                </a:solidFill>
                <a:ea typeface="微软雅黑" panose="020B0503020204020204" pitchFamily="34" charset="-122"/>
                <a:cs typeface="宋体" panose="02010600030101010101" pitchFamily="2" charset="-122"/>
              </a:rPr>
              <a:t>P</a:t>
            </a:r>
            <a:r>
              <a:rPr lang="en-US" altLang="zh-CN" kern="0" dirty="0">
                <a:solidFill>
                  <a:srgbClr val="212121"/>
                </a:solidFill>
                <a:ea typeface="微软雅黑" panose="020B0503020204020204" pitchFamily="34" charset="-122"/>
                <a:cs typeface="宋体" panose="02010600030101010101" pitchFamily="2" charset="-122"/>
              </a:rPr>
              <a:t>=[p</a:t>
            </a:r>
            <a:r>
              <a:rPr lang="en-US" altLang="zh-CN" kern="0" baseline="-25000" dirty="0">
                <a:solidFill>
                  <a:srgbClr val="212121"/>
                </a:solidFill>
                <a:ea typeface="微软雅黑" panose="020B0503020204020204" pitchFamily="34" charset="-122"/>
                <a:cs typeface="宋体" panose="02010600030101010101" pitchFamily="2" charset="-122"/>
              </a:rPr>
              <a:t>1</a:t>
            </a:r>
            <a:r>
              <a:rPr lang="en-US" altLang="zh-CN" kern="0" dirty="0">
                <a:solidFill>
                  <a:srgbClr val="212121"/>
                </a:solidFill>
                <a:ea typeface="微软雅黑" panose="020B0503020204020204" pitchFamily="34" charset="-122"/>
                <a:cs typeface="宋体" panose="02010600030101010101" pitchFamily="2" charset="-122"/>
              </a:rPr>
              <a:t>, p</a:t>
            </a:r>
            <a:r>
              <a:rPr lang="en-US" altLang="zh-CN" kern="0" baseline="-25000" dirty="0">
                <a:solidFill>
                  <a:srgbClr val="212121"/>
                </a:solidFill>
                <a:ea typeface="微软雅黑" panose="020B0503020204020204" pitchFamily="34" charset="-122"/>
                <a:cs typeface="宋体" panose="02010600030101010101" pitchFamily="2" charset="-122"/>
              </a:rPr>
              <a:t>2</a:t>
            </a:r>
            <a:r>
              <a:rPr lang="en-US" altLang="zh-CN" kern="0" dirty="0">
                <a:solidFill>
                  <a:srgbClr val="212121"/>
                </a:solidFill>
                <a:ea typeface="微软雅黑" panose="020B0503020204020204" pitchFamily="34" charset="-122"/>
                <a:cs typeface="宋体" panose="02010600030101010101" pitchFamily="2" charset="-122"/>
              </a:rPr>
              <a:t>, p</a:t>
            </a:r>
            <a:r>
              <a:rPr lang="en-US" altLang="zh-CN" kern="0" baseline="-25000" dirty="0">
                <a:solidFill>
                  <a:srgbClr val="212121"/>
                </a:solidFill>
                <a:ea typeface="微软雅黑" panose="020B0503020204020204" pitchFamily="34" charset="-122"/>
                <a:cs typeface="宋体" panose="02010600030101010101" pitchFamily="2" charset="-122"/>
              </a:rPr>
              <a:t>3</a:t>
            </a:r>
            <a:r>
              <a:rPr lang="en-US" altLang="zh-CN" kern="0" dirty="0">
                <a:solidFill>
                  <a:srgbClr val="212121"/>
                </a:solidFill>
                <a:ea typeface="微软雅黑" panose="020B0503020204020204" pitchFamily="34" charset="-122"/>
                <a:cs typeface="宋体" panose="02010600030101010101" pitchFamily="2" charset="-122"/>
              </a:rPr>
              <a:t>, p</a:t>
            </a:r>
            <a:r>
              <a:rPr lang="en-US" altLang="zh-CN" kern="0" baseline="-25000" dirty="0">
                <a:solidFill>
                  <a:srgbClr val="212121"/>
                </a:solidFill>
                <a:ea typeface="微软雅黑" panose="020B0503020204020204" pitchFamily="34" charset="-122"/>
                <a:cs typeface="宋体" panose="02010600030101010101" pitchFamily="2" charset="-122"/>
              </a:rPr>
              <a:t>4</a:t>
            </a:r>
            <a:r>
              <a:rPr lang="en-US" altLang="zh-CN" kern="0" dirty="0">
                <a:solidFill>
                  <a:srgbClr val="212121"/>
                </a:solidFill>
                <a:ea typeface="微软雅黑" panose="020B0503020204020204" pitchFamily="34" charset="-122"/>
                <a:cs typeface="宋体" panose="02010600030101010101" pitchFamily="2" charset="-122"/>
              </a:rPr>
              <a:t>]</a:t>
            </a:r>
            <a:r>
              <a:rPr lang="zh-CN" altLang="zh-CN" kern="0" dirty="0">
                <a:solidFill>
                  <a:srgbClr val="212121"/>
                </a:solidFill>
                <a:ea typeface="微软雅黑" panose="020B0503020204020204" pitchFamily="34" charset="-122"/>
                <a:cs typeface="宋体" panose="02010600030101010101" pitchFamily="2" charset="-122"/>
              </a:rPr>
              <a:t>，接下来自然而然的思考：那么，什么</a:t>
            </a:r>
            <a:r>
              <a:rPr lang="zh-CN" altLang="zh-CN" b="1" kern="0" dirty="0">
                <a:solidFill>
                  <a:srgbClr val="111F1B"/>
                </a:solidFill>
                <a:ea typeface="微软雅黑" panose="020B0503020204020204" pitchFamily="34" charset="-122"/>
                <a:cs typeface="宋体" panose="02010600030101010101" pitchFamily="2" charset="-122"/>
              </a:rPr>
              <a:t>条件</a:t>
            </a:r>
            <a:r>
              <a:rPr lang="zh-CN" altLang="zh-CN" kern="0" dirty="0">
                <a:solidFill>
                  <a:srgbClr val="212121"/>
                </a:solidFill>
                <a:ea typeface="微软雅黑" panose="020B0503020204020204" pitchFamily="34" charset="-122"/>
                <a:cs typeface="宋体" panose="02010600030101010101" pitchFamily="2" charset="-122"/>
              </a:rPr>
              <a:t>（情况）会影响这些值呢？</a:t>
            </a:r>
            <a:endParaRPr lang="zh-CN" altLang="en-US" dirty="0"/>
          </a:p>
        </p:txBody>
      </p:sp>
      <p:sp>
        <p:nvSpPr>
          <p:cNvPr id="3" name="矩形 2">
            <a:extLst>
              <a:ext uri="{FF2B5EF4-FFF2-40B4-BE49-F238E27FC236}">
                <a16:creationId xmlns:a16="http://schemas.microsoft.com/office/drawing/2014/main" id="{787014DF-FE2A-459C-8ADC-A4460F78F73C}"/>
              </a:ext>
            </a:extLst>
          </p:cNvPr>
          <p:cNvSpPr/>
          <p:nvPr/>
        </p:nvSpPr>
        <p:spPr>
          <a:xfrm>
            <a:off x="1115616" y="4843387"/>
            <a:ext cx="4608512" cy="823302"/>
          </a:xfrm>
          <a:prstGeom prst="rect">
            <a:avLst/>
          </a:prstGeom>
        </p:spPr>
        <p:txBody>
          <a:bodyPr wrap="square">
            <a:spAutoFit/>
          </a:bodyPr>
          <a:lstStyle/>
          <a:p>
            <a:pPr marL="342900" lvl="0" indent="-342900">
              <a:lnSpc>
                <a:spcPts val="1920"/>
              </a:lnSpc>
              <a:spcAft>
                <a:spcPts val="0"/>
              </a:spcAft>
              <a:buSzPts val="1000"/>
              <a:buFont typeface="Symbol" panose="05050102010706020507" pitchFamily="18" charset="2"/>
              <a:buChar char=""/>
              <a:tabLst>
                <a:tab pos="457200" algn="l"/>
              </a:tabLst>
            </a:pPr>
            <a:r>
              <a:rPr lang="zh-CN" altLang="zh-CN" kern="0" dirty="0">
                <a:solidFill>
                  <a:srgbClr val="3E3E3E"/>
                </a:solidFill>
                <a:latin typeface="等线" panose="02010600030101010101" pitchFamily="2" charset="-122"/>
                <a:ea typeface="微软雅黑" panose="020B0503020204020204" pitchFamily="34" charset="-122"/>
                <a:cs typeface="宋体" panose="02010600030101010101" pitchFamily="2" charset="-122"/>
              </a:rPr>
              <a:t>今天是晴天，所以明天可能也是晴天</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lnSpc>
                <a:spcPts val="1920"/>
              </a:lnSpc>
              <a:spcAft>
                <a:spcPts val="0"/>
              </a:spcAft>
              <a:buSzPts val="1000"/>
              <a:buFont typeface="Symbol" panose="05050102010706020507" pitchFamily="18" charset="2"/>
              <a:buChar char=""/>
              <a:tabLst>
                <a:tab pos="457200" algn="l"/>
              </a:tabLst>
            </a:pPr>
            <a:r>
              <a:rPr lang="zh-CN" altLang="zh-CN" kern="0" dirty="0">
                <a:solidFill>
                  <a:srgbClr val="3E3E3E"/>
                </a:solidFill>
                <a:latin typeface="等线" panose="02010600030101010101" pitchFamily="2" charset="-122"/>
                <a:ea typeface="微软雅黑" panose="020B0503020204020204" pitchFamily="34" charset="-122"/>
                <a:cs typeface="宋体" panose="02010600030101010101" pitchFamily="2" charset="-122"/>
              </a:rPr>
              <a:t>天气预报说明天下雨</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lnSpc>
                <a:spcPts val="1920"/>
              </a:lnSpc>
              <a:spcAft>
                <a:spcPts val="0"/>
              </a:spcAft>
              <a:buSzPts val="1000"/>
              <a:buFont typeface="Symbol" panose="05050102010706020507" pitchFamily="18" charset="2"/>
              <a:buChar char=""/>
              <a:tabLst>
                <a:tab pos="457200" algn="l"/>
              </a:tabLst>
            </a:pPr>
            <a:r>
              <a:rPr lang="en-US" altLang="zh-CN" kern="0" dirty="0">
                <a:solidFill>
                  <a:srgbClr val="3E3E3E"/>
                </a:solidFill>
                <a:latin typeface="微软雅黑" panose="020B0503020204020204" pitchFamily="34" charset="-122"/>
                <a:ea typeface="等线" panose="02010600030101010101" pitchFamily="2" charset="-122"/>
                <a:cs typeface="宋体" panose="02010600030101010101" pitchFamily="2" charset="-122"/>
              </a:rPr>
              <a:t>9</a:t>
            </a:r>
            <a:r>
              <a:rPr lang="zh-CN" altLang="zh-CN" kern="0" dirty="0">
                <a:solidFill>
                  <a:srgbClr val="3E3E3E"/>
                </a:solidFill>
                <a:latin typeface="等线" panose="02010600030101010101" pitchFamily="2" charset="-122"/>
                <a:ea typeface="微软雅黑" panose="020B0503020204020204" pitchFamily="34" charset="-122"/>
                <a:cs typeface="宋体" panose="02010600030101010101" pitchFamily="2" charset="-122"/>
              </a:rPr>
              <a:t>月</a:t>
            </a:r>
            <a:r>
              <a:rPr lang="en-US" altLang="zh-CN" kern="0" dirty="0">
                <a:solidFill>
                  <a:srgbClr val="3E3E3E"/>
                </a:solidFill>
                <a:latin typeface="等线" panose="02010600030101010101" pitchFamily="2" charset="-122"/>
                <a:ea typeface="微软雅黑" panose="020B0503020204020204" pitchFamily="34" charset="-122"/>
                <a:cs typeface="宋体" panose="02010600030101010101" pitchFamily="2" charset="-122"/>
              </a:rPr>
              <a:t>12</a:t>
            </a:r>
            <a:r>
              <a:rPr lang="zh-CN" altLang="zh-CN" kern="0" dirty="0">
                <a:solidFill>
                  <a:srgbClr val="3E3E3E"/>
                </a:solidFill>
                <a:latin typeface="等线" panose="02010600030101010101" pitchFamily="2" charset="-122"/>
                <a:ea typeface="微软雅黑" panose="020B0503020204020204" pitchFamily="34" charset="-122"/>
                <a:cs typeface="宋体" panose="02010600030101010101" pitchFamily="2" charset="-122"/>
              </a:rPr>
              <a:t>日苹果公司举行发布会</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矩形: 圆角 3">
            <a:extLst>
              <a:ext uri="{FF2B5EF4-FFF2-40B4-BE49-F238E27FC236}">
                <a16:creationId xmlns:a16="http://schemas.microsoft.com/office/drawing/2014/main" id="{5CEE6D56-F9AE-4302-9034-C9379EAB6EF2}"/>
              </a:ext>
            </a:extLst>
          </p:cNvPr>
          <p:cNvSpPr/>
          <p:nvPr/>
        </p:nvSpPr>
        <p:spPr>
          <a:xfrm>
            <a:off x="3347864" y="5666689"/>
            <a:ext cx="5796136" cy="11913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b="1" dirty="0"/>
              <a:t>第二条的信息量更大，因为它可以使得不确定事件发生在</a:t>
            </a:r>
            <a:r>
              <a:rPr lang="en-US" altLang="zh-CN" b="1" dirty="0"/>
              <a:t>p</a:t>
            </a:r>
            <a:r>
              <a:rPr lang="en-US" altLang="zh-CN" b="1" baseline="-25000" dirty="0"/>
              <a:t>3</a:t>
            </a:r>
            <a:r>
              <a:rPr lang="zh-CN" altLang="zh-CN" b="1" dirty="0"/>
              <a:t>的概率更大。类似的，第三条对判断毫无帮助，信息量为</a:t>
            </a:r>
            <a:r>
              <a:rPr lang="en-US" altLang="zh-CN" b="1" dirty="0"/>
              <a:t>0</a:t>
            </a:r>
            <a:endParaRPr lang="zh-CN" altLang="en-US" b="1" dirty="0"/>
          </a:p>
        </p:txBody>
      </p:sp>
    </p:spTree>
    <p:extLst>
      <p:ext uri="{BB962C8B-B14F-4D97-AF65-F5344CB8AC3E}">
        <p14:creationId xmlns:p14="http://schemas.microsoft.com/office/powerpoint/2010/main" val="224457349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2452">
                                            <p:txEl>
                                              <p:pRg st="1" end="1"/>
                                            </p:txEl>
                                          </p:spTgt>
                                        </p:tgtEl>
                                        <p:attrNameLst>
                                          <p:attrName>style.visibility</p:attrName>
                                        </p:attrNameLst>
                                      </p:cBhvr>
                                      <p:to>
                                        <p:strVal val="visible"/>
                                      </p:to>
                                    </p:set>
                                    <p:anim calcmode="lin" valueType="num">
                                      <p:cBhvr additive="base">
                                        <p:cTn id="7" dur="500" fill="hold"/>
                                        <p:tgtEl>
                                          <p:spTgt spid="23245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245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1000" fill="hold"/>
                                        <p:tgtEl>
                                          <p:spTgt spid="4"/>
                                        </p:tgtEl>
                                        <p:attrNameLst>
                                          <p:attrName>ppt_w</p:attrName>
                                        </p:attrNameLst>
                                      </p:cBhvr>
                                      <p:tavLst>
                                        <p:tav tm="0">
                                          <p:val>
                                            <p:strVal val="#ppt_w*0.70"/>
                                          </p:val>
                                        </p:tav>
                                        <p:tav tm="100000">
                                          <p:val>
                                            <p:strVal val="#ppt_w"/>
                                          </p:val>
                                        </p:tav>
                                      </p:tavLst>
                                    </p:anim>
                                    <p:anim calcmode="lin" valueType="num">
                                      <p:cBhvr>
                                        <p:cTn id="26" dur="1000" fill="hold"/>
                                        <p:tgtEl>
                                          <p:spTgt spid="4"/>
                                        </p:tgtEl>
                                        <p:attrNameLst>
                                          <p:attrName>ppt_h</p:attrName>
                                        </p:attrNameLst>
                                      </p:cBhvr>
                                      <p:tavLst>
                                        <p:tav tm="0">
                                          <p:val>
                                            <p:strVal val="#ppt_h"/>
                                          </p:val>
                                        </p:tav>
                                        <p:tav tm="100000">
                                          <p:val>
                                            <p:strVal val="#ppt_h"/>
                                          </p:val>
                                        </p:tav>
                                      </p:tavLst>
                                    </p:anim>
                                    <p:animEffect transition="in" filter="fade">
                                      <p:cBhvr>
                                        <p:cTn id="2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401A05A5-CCF9-49B1-BF2C-CF33CDCD0EC0}"/>
              </a:ext>
            </a:extLst>
          </p:cNvPr>
          <p:cNvSpPr>
            <a:spLocks noGrp="1" noChangeArrowheads="1"/>
          </p:cNvSpPr>
          <p:nvPr>
            <p:ph type="title"/>
          </p:nvPr>
        </p:nvSpPr>
        <p:spPr/>
        <p:txBody>
          <a:bodyPr/>
          <a:lstStyle/>
          <a:p>
            <a:r>
              <a:rPr lang="zh-CN" altLang="en-US" dirty="0"/>
              <a:t>信号</a:t>
            </a:r>
          </a:p>
        </p:txBody>
      </p:sp>
      <p:sp>
        <p:nvSpPr>
          <p:cNvPr id="3" name="内容占位符 2">
            <a:extLst>
              <a:ext uri="{FF2B5EF4-FFF2-40B4-BE49-F238E27FC236}">
                <a16:creationId xmlns:a16="http://schemas.microsoft.com/office/drawing/2014/main" id="{C4FEA369-6FB9-447E-A40F-0456BF057C37}"/>
              </a:ext>
            </a:extLst>
          </p:cNvPr>
          <p:cNvSpPr>
            <a:spLocks noGrp="1"/>
          </p:cNvSpPr>
          <p:nvPr>
            <p:ph idx="1"/>
          </p:nvPr>
        </p:nvSpPr>
        <p:spPr>
          <a:xfrm>
            <a:off x="250825" y="1772817"/>
            <a:ext cx="8704263" cy="1800200"/>
          </a:xfrm>
        </p:spPr>
        <p:txBody>
          <a:bodyPr/>
          <a:lstStyle/>
          <a:p>
            <a:r>
              <a:rPr lang="zh-CN" altLang="en-US" dirty="0"/>
              <a:t>信号可以描述范围极为广泛的一类物理现象</a:t>
            </a:r>
            <a:endParaRPr lang="en-US" altLang="zh-CN" dirty="0"/>
          </a:p>
          <a:p>
            <a:r>
              <a:rPr lang="zh-CN" altLang="en-US" dirty="0"/>
              <a:t>信号所包含的信息总是寄寓于某种变化的波形</a:t>
            </a:r>
            <a:endParaRPr lang="en-US" altLang="zh-CN" dirty="0"/>
          </a:p>
          <a:p>
            <a:r>
              <a:rPr lang="zh-CN" altLang="en-US" dirty="0"/>
              <a:t>数学上，信号可以表示为一个或多个变量的函数</a:t>
            </a:r>
          </a:p>
        </p:txBody>
      </p:sp>
      <p:pic>
        <p:nvPicPr>
          <p:cNvPr id="5" name="图片 4">
            <a:extLst>
              <a:ext uri="{FF2B5EF4-FFF2-40B4-BE49-F238E27FC236}">
                <a16:creationId xmlns:a16="http://schemas.microsoft.com/office/drawing/2014/main" id="{073BE837-66DE-4226-AFFC-E4AD84AF6A7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5000"/>
                    </a14:imgEffect>
                  </a14:imgLayer>
                </a14:imgProps>
              </a:ext>
            </a:extLst>
          </a:blip>
          <a:stretch>
            <a:fillRect/>
          </a:stretch>
        </p:blipFill>
        <p:spPr>
          <a:xfrm>
            <a:off x="539552" y="4221088"/>
            <a:ext cx="4032448" cy="1800200"/>
          </a:xfrm>
          <a:prstGeom prst="rect">
            <a:avLst/>
          </a:prstGeom>
        </p:spPr>
      </p:pic>
      <p:pic>
        <p:nvPicPr>
          <p:cNvPr id="2" name="图片 1">
            <a:extLst>
              <a:ext uri="{FF2B5EF4-FFF2-40B4-BE49-F238E27FC236}">
                <a16:creationId xmlns:a16="http://schemas.microsoft.com/office/drawing/2014/main" id="{715A8D18-0771-4E1E-84AA-7E03487D33C0}"/>
              </a:ext>
            </a:extLst>
          </p:cNvPr>
          <p:cNvPicPr>
            <a:picLocks noChangeAspect="1"/>
          </p:cNvPicPr>
          <p:nvPr/>
        </p:nvPicPr>
        <p:blipFill>
          <a:blip r:embed="rId4"/>
          <a:stretch>
            <a:fillRect/>
          </a:stretch>
        </p:blipFill>
        <p:spPr>
          <a:xfrm>
            <a:off x="5220072" y="3709459"/>
            <a:ext cx="2875062" cy="2294385"/>
          </a:xfrm>
          <a:prstGeom prst="rect">
            <a:avLst/>
          </a:prstGeom>
        </p:spPr>
      </p:pic>
    </p:spTree>
    <p:extLst>
      <p:ext uri="{BB962C8B-B14F-4D97-AF65-F5344CB8AC3E}">
        <p14:creationId xmlns:p14="http://schemas.microsoft.com/office/powerpoint/2010/main" val="3032424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标题 232449"/>
          <p:cNvSpPr>
            <a:spLocks noGrp="1"/>
          </p:cNvSpPr>
          <p:nvPr>
            <p:ph type="title"/>
          </p:nvPr>
        </p:nvSpPr>
        <p:spPr>
          <a:xfrm>
            <a:off x="250825" y="214630"/>
            <a:ext cx="8693150" cy="1141095"/>
          </a:xfrm>
        </p:spPr>
        <p:txBody>
          <a:bodyPr lIns="92075" tIns="46038" rIns="92075" bIns="46038" anchor="b"/>
          <a:lstStyle/>
          <a:p>
            <a:r>
              <a:rPr lang="zh-CN" altLang="en-US" dirty="0"/>
              <a:t>信息量的度量</a:t>
            </a:r>
            <a:endParaRPr lang="zh-CN" altLang="en-US"/>
          </a:p>
        </p:txBody>
      </p:sp>
      <p:sp>
        <p:nvSpPr>
          <p:cNvPr id="232452" name="文本占位符 232451"/>
          <p:cNvSpPr>
            <a:spLocks noGrp="1"/>
          </p:cNvSpPr>
          <p:nvPr>
            <p:ph type="body" idx="1"/>
          </p:nvPr>
        </p:nvSpPr>
        <p:spPr>
          <a:xfrm>
            <a:off x="381000" y="1447800"/>
            <a:ext cx="8458200" cy="4114800"/>
          </a:xfrm>
        </p:spPr>
        <p:txBody>
          <a:bodyPr vert="horz" wrap="square" lIns="92075" tIns="46038" rIns="92075" bIns="46038" anchor="t"/>
          <a:lstStyle/>
          <a:p>
            <a:r>
              <a:rPr lang="zh-CN" altLang="en-US" sz="2400" dirty="0"/>
              <a:t>考虑到信息冗余，信息量存储下来究竟需要多大空间？</a:t>
            </a:r>
            <a:endParaRPr lang="zh-CN" altLang="zh-CN" sz="2400" dirty="0"/>
          </a:p>
        </p:txBody>
      </p:sp>
      <p:sp>
        <p:nvSpPr>
          <p:cNvPr id="2" name="矩形 1">
            <a:extLst>
              <a:ext uri="{FF2B5EF4-FFF2-40B4-BE49-F238E27FC236}">
                <a16:creationId xmlns:a16="http://schemas.microsoft.com/office/drawing/2014/main" id="{FB6F9225-91AE-4538-8E22-18620A446B39}"/>
              </a:ext>
            </a:extLst>
          </p:cNvPr>
          <p:cNvSpPr/>
          <p:nvPr/>
        </p:nvSpPr>
        <p:spPr>
          <a:xfrm>
            <a:off x="381000" y="2380621"/>
            <a:ext cx="7632848" cy="1015663"/>
          </a:xfrm>
          <a:prstGeom prst="rect">
            <a:avLst/>
          </a:prstGeom>
        </p:spPr>
        <p:txBody>
          <a:bodyPr wrap="square">
            <a:spAutoFit/>
          </a:bodyPr>
          <a:lstStyle/>
          <a:p>
            <a:pPr>
              <a:spcAft>
                <a:spcPts val="0"/>
              </a:spcAft>
            </a:pPr>
            <a:r>
              <a:rPr lang="zh-CN" altLang="en-US" kern="0" dirty="0">
                <a:solidFill>
                  <a:srgbClr val="212121"/>
                </a:solidFill>
                <a:latin typeface="等线" panose="02010600030101010101" pitchFamily="2" charset="-122"/>
                <a:ea typeface="微软雅黑" panose="020B0503020204020204" pitchFamily="34" charset="-122"/>
                <a:cs typeface="宋体" panose="02010600030101010101" pitchFamily="2" charset="-122"/>
              </a:rPr>
              <a:t>仍然由</a:t>
            </a:r>
            <a:r>
              <a:rPr lang="en-US" altLang="zh-CN" b="1" kern="0" dirty="0">
                <a:solidFill>
                  <a:srgbClr val="212121"/>
                </a:solidFill>
                <a:latin typeface="等线" panose="02010600030101010101" pitchFamily="2" charset="-122"/>
                <a:ea typeface="微软雅黑" panose="020B0503020204020204" pitchFamily="34" charset="-122"/>
                <a:cs typeface="宋体" panose="02010600030101010101" pitchFamily="2" charset="-122"/>
              </a:rPr>
              <a:t>P</a:t>
            </a:r>
            <a:r>
              <a:rPr lang="en-US" altLang="zh-CN" kern="0" dirty="0">
                <a:solidFill>
                  <a:srgbClr val="212121"/>
                </a:solidFill>
                <a:latin typeface="等线" panose="02010600030101010101" pitchFamily="2" charset="-122"/>
                <a:ea typeface="微软雅黑" panose="020B0503020204020204" pitchFamily="34" charset="-122"/>
                <a:cs typeface="宋体" panose="02010600030101010101" pitchFamily="2" charset="-122"/>
              </a:rPr>
              <a:t>=[p</a:t>
            </a:r>
            <a:r>
              <a:rPr lang="en-US" altLang="zh-CN" kern="0" baseline="-25000" dirty="0">
                <a:solidFill>
                  <a:srgbClr val="212121"/>
                </a:solidFill>
                <a:latin typeface="等线" panose="02010600030101010101" pitchFamily="2" charset="-122"/>
                <a:ea typeface="微软雅黑" panose="020B0503020204020204" pitchFamily="34" charset="-122"/>
                <a:cs typeface="宋体" panose="02010600030101010101" pitchFamily="2" charset="-122"/>
              </a:rPr>
              <a:t>1</a:t>
            </a:r>
            <a:r>
              <a:rPr lang="en-US" altLang="zh-CN" kern="0" dirty="0">
                <a:solidFill>
                  <a:srgbClr val="212121"/>
                </a:solidFill>
                <a:latin typeface="等线" panose="02010600030101010101" pitchFamily="2" charset="-122"/>
                <a:ea typeface="微软雅黑" panose="020B0503020204020204" pitchFamily="34" charset="-122"/>
                <a:cs typeface="宋体" panose="02010600030101010101" pitchFamily="2" charset="-122"/>
              </a:rPr>
              <a:t>, p</a:t>
            </a:r>
            <a:r>
              <a:rPr lang="en-US" altLang="zh-CN" kern="0" baseline="-25000" dirty="0">
                <a:solidFill>
                  <a:srgbClr val="212121"/>
                </a:solidFill>
                <a:latin typeface="等线" panose="02010600030101010101" pitchFamily="2" charset="-122"/>
                <a:ea typeface="微软雅黑" panose="020B0503020204020204" pitchFamily="34" charset="-122"/>
                <a:cs typeface="宋体" panose="02010600030101010101" pitchFamily="2" charset="-122"/>
              </a:rPr>
              <a:t>2</a:t>
            </a:r>
            <a:r>
              <a:rPr lang="en-US" altLang="zh-CN" kern="0" dirty="0">
                <a:solidFill>
                  <a:srgbClr val="212121"/>
                </a:solidFill>
                <a:latin typeface="等线" panose="02010600030101010101" pitchFamily="2" charset="-122"/>
                <a:ea typeface="微软雅黑" panose="020B0503020204020204" pitchFamily="34" charset="-122"/>
                <a:cs typeface="宋体" panose="02010600030101010101" pitchFamily="2" charset="-122"/>
              </a:rPr>
              <a:t>, p</a:t>
            </a:r>
            <a:r>
              <a:rPr lang="en-US" altLang="zh-CN" kern="0" baseline="-25000" dirty="0">
                <a:solidFill>
                  <a:srgbClr val="212121"/>
                </a:solidFill>
                <a:latin typeface="等线" panose="02010600030101010101" pitchFamily="2" charset="-122"/>
                <a:ea typeface="微软雅黑" panose="020B0503020204020204" pitchFamily="34" charset="-122"/>
                <a:cs typeface="宋体" panose="02010600030101010101" pitchFamily="2" charset="-122"/>
              </a:rPr>
              <a:t>3</a:t>
            </a:r>
            <a:r>
              <a:rPr lang="en-US" altLang="zh-CN" kern="0" dirty="0">
                <a:solidFill>
                  <a:srgbClr val="212121"/>
                </a:solidFill>
                <a:latin typeface="等线" panose="02010600030101010101" pitchFamily="2" charset="-122"/>
                <a:ea typeface="微软雅黑" panose="020B0503020204020204" pitchFamily="34" charset="-122"/>
                <a:cs typeface="宋体" panose="02010600030101010101" pitchFamily="2" charset="-122"/>
              </a:rPr>
              <a:t>, p</a:t>
            </a:r>
            <a:r>
              <a:rPr lang="en-US" altLang="zh-CN" kern="0" baseline="-25000" dirty="0">
                <a:solidFill>
                  <a:srgbClr val="212121"/>
                </a:solidFill>
                <a:latin typeface="等线" panose="02010600030101010101" pitchFamily="2" charset="-122"/>
                <a:ea typeface="微软雅黑" panose="020B0503020204020204" pitchFamily="34" charset="-122"/>
                <a:cs typeface="宋体" panose="02010600030101010101" pitchFamily="2" charset="-122"/>
              </a:rPr>
              <a:t>4</a:t>
            </a:r>
            <a:r>
              <a:rPr lang="en-US" altLang="zh-CN" kern="0" dirty="0">
                <a:solidFill>
                  <a:srgbClr val="212121"/>
                </a:solidFill>
                <a:latin typeface="等线" panose="02010600030101010101" pitchFamily="2" charset="-122"/>
                <a:ea typeface="微软雅黑" panose="020B0503020204020204" pitchFamily="34" charset="-122"/>
                <a:cs typeface="宋体" panose="02010600030101010101" pitchFamily="2" charset="-122"/>
              </a:rPr>
              <a:t>]</a:t>
            </a:r>
            <a:r>
              <a:rPr lang="zh-CN" altLang="zh-CN" kern="0" dirty="0">
                <a:solidFill>
                  <a:srgbClr val="212121"/>
                </a:solidFill>
                <a:latin typeface="等线" panose="02010600030101010101" pitchFamily="2" charset="-122"/>
                <a:ea typeface="微软雅黑" panose="020B0503020204020204" pitchFamily="34" charset="-122"/>
                <a:cs typeface="宋体" panose="02010600030101010101" pitchFamily="2" charset="-122"/>
              </a:rPr>
              <a:t>，来表示天气情况，那么用计算机来存储每天的天气，那该如何编码呢？</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r>
              <a:rPr lang="zh-CN" altLang="zh-CN" kern="0" dirty="0">
                <a:solidFill>
                  <a:srgbClr val="212121"/>
                </a:solidFill>
                <a:ea typeface="微软雅黑" panose="020B0503020204020204" pitchFamily="34" charset="-122"/>
                <a:cs typeface="宋体" panose="02010600030101010101" pitchFamily="2" charset="-122"/>
              </a:rPr>
              <a:t>常见的做法是，</a:t>
            </a:r>
            <a:r>
              <a:rPr lang="en-US" altLang="zh-CN" kern="0" dirty="0">
                <a:solidFill>
                  <a:srgbClr val="212121"/>
                </a:solidFill>
                <a:ea typeface="微软雅黑" panose="020B0503020204020204" pitchFamily="34" charset="-122"/>
                <a:cs typeface="宋体" panose="02010600030101010101" pitchFamily="2" charset="-122"/>
              </a:rPr>
              <a:t>4</a:t>
            </a:r>
            <a:r>
              <a:rPr lang="zh-CN" altLang="zh-CN" kern="0" dirty="0">
                <a:solidFill>
                  <a:srgbClr val="212121"/>
                </a:solidFill>
                <a:ea typeface="微软雅黑" panose="020B0503020204020204" pitchFamily="34" charset="-122"/>
                <a:cs typeface="宋体" panose="02010600030101010101" pitchFamily="2" charset="-122"/>
              </a:rPr>
              <a:t>个不同的信息，需要</a:t>
            </a:r>
            <a:r>
              <a:rPr lang="en-US" altLang="zh-CN" kern="0" dirty="0">
                <a:solidFill>
                  <a:srgbClr val="212121"/>
                </a:solidFill>
                <a:ea typeface="微软雅黑" panose="020B0503020204020204" pitchFamily="34" charset="-122"/>
                <a:cs typeface="宋体" panose="02010600030101010101" pitchFamily="2" charset="-122"/>
              </a:rPr>
              <a:t>2bit</a:t>
            </a:r>
            <a:r>
              <a:rPr lang="zh-CN" altLang="zh-CN" kern="0" dirty="0">
                <a:solidFill>
                  <a:srgbClr val="212121"/>
                </a:solidFill>
                <a:ea typeface="微软雅黑" panose="020B0503020204020204" pitchFamily="34" charset="-122"/>
                <a:cs typeface="宋体" panose="02010600030101010101" pitchFamily="2" charset="-122"/>
              </a:rPr>
              <a:t>就能</a:t>
            </a:r>
            <a:r>
              <a:rPr lang="zh-CN" altLang="en-US" kern="0" dirty="0">
                <a:solidFill>
                  <a:srgbClr val="212121"/>
                </a:solidFill>
                <a:ea typeface="微软雅黑" panose="020B0503020204020204" pitchFamily="34" charset="-122"/>
                <a:cs typeface="宋体" panose="02010600030101010101" pitchFamily="2" charset="-122"/>
              </a:rPr>
              <a:t>表示</a:t>
            </a:r>
            <a:r>
              <a:rPr lang="zh-CN" altLang="zh-CN" kern="0" dirty="0">
                <a:solidFill>
                  <a:srgbClr val="212121"/>
                </a:solidFill>
                <a:ea typeface="微软雅黑" panose="020B0503020204020204" pitchFamily="34" charset="-122"/>
                <a:cs typeface="宋体" panose="02010600030101010101" pitchFamily="2" charset="-122"/>
              </a:rPr>
              <a:t>，</a:t>
            </a:r>
            <a:r>
              <a:rPr lang="en-US" altLang="zh-CN" sz="2400" kern="0" dirty="0">
                <a:solidFill>
                  <a:srgbClr val="E03C8A"/>
                </a:solidFill>
                <a:latin typeface="宋体" panose="02010600030101010101" pitchFamily="2" charset="-122"/>
                <a:cs typeface="宋体" panose="02010600030101010101" pitchFamily="2" charset="-122"/>
              </a:rPr>
              <a:t>00</a:t>
            </a:r>
            <a:r>
              <a:rPr lang="en-US" altLang="zh-CN" sz="2400" kern="0" dirty="0">
                <a:solidFill>
                  <a:srgbClr val="212121"/>
                </a:solidFill>
                <a:latin typeface="微软雅黑" panose="020B0503020204020204" pitchFamily="34" charset="-122"/>
                <a:cs typeface="宋体" panose="02010600030101010101" pitchFamily="2" charset="-122"/>
              </a:rPr>
              <a:t> </a:t>
            </a:r>
            <a:r>
              <a:rPr lang="en-US" altLang="zh-CN" sz="2400" kern="0" dirty="0">
                <a:solidFill>
                  <a:srgbClr val="E03C8A"/>
                </a:solidFill>
                <a:latin typeface="宋体" panose="02010600030101010101" pitchFamily="2" charset="-122"/>
                <a:cs typeface="宋体" panose="02010600030101010101" pitchFamily="2" charset="-122"/>
              </a:rPr>
              <a:t>01</a:t>
            </a:r>
            <a:r>
              <a:rPr lang="en-US" altLang="zh-CN" sz="2400" kern="0" dirty="0">
                <a:solidFill>
                  <a:srgbClr val="212121"/>
                </a:solidFill>
                <a:latin typeface="微软雅黑" panose="020B0503020204020204" pitchFamily="34" charset="-122"/>
                <a:cs typeface="宋体" panose="02010600030101010101" pitchFamily="2" charset="-122"/>
              </a:rPr>
              <a:t> </a:t>
            </a:r>
            <a:r>
              <a:rPr lang="en-US" altLang="zh-CN" sz="2400" kern="0" dirty="0">
                <a:solidFill>
                  <a:srgbClr val="E03C8A"/>
                </a:solidFill>
                <a:latin typeface="宋体" panose="02010600030101010101" pitchFamily="2" charset="-122"/>
                <a:cs typeface="宋体" panose="02010600030101010101" pitchFamily="2" charset="-122"/>
              </a:rPr>
              <a:t>11</a:t>
            </a:r>
            <a:r>
              <a:rPr lang="en-US" altLang="zh-CN" sz="2400" kern="0" dirty="0">
                <a:solidFill>
                  <a:srgbClr val="212121"/>
                </a:solidFill>
                <a:latin typeface="微软雅黑" panose="020B0503020204020204" pitchFamily="34" charset="-122"/>
                <a:cs typeface="宋体" panose="02010600030101010101" pitchFamily="2" charset="-122"/>
              </a:rPr>
              <a:t> </a:t>
            </a:r>
            <a:r>
              <a:rPr lang="en-US" altLang="zh-CN" sz="2400" kern="0" dirty="0">
                <a:solidFill>
                  <a:srgbClr val="E03C8A"/>
                </a:solidFill>
                <a:latin typeface="宋体" panose="02010600030101010101" pitchFamily="2" charset="-122"/>
                <a:cs typeface="宋体" panose="02010600030101010101" pitchFamily="2" charset="-122"/>
              </a:rPr>
              <a:t>10</a:t>
            </a:r>
            <a:endParaRPr lang="zh-CN" altLang="en-US" sz="2400" dirty="0"/>
          </a:p>
        </p:txBody>
      </p:sp>
      <p:sp>
        <p:nvSpPr>
          <p:cNvPr id="3" name="矩形 2">
            <a:extLst>
              <a:ext uri="{FF2B5EF4-FFF2-40B4-BE49-F238E27FC236}">
                <a16:creationId xmlns:a16="http://schemas.microsoft.com/office/drawing/2014/main" id="{01048EC6-CD1B-46D8-942A-AFF6F5882826}"/>
              </a:ext>
            </a:extLst>
          </p:cNvPr>
          <p:cNvSpPr/>
          <p:nvPr/>
        </p:nvSpPr>
        <p:spPr>
          <a:xfrm>
            <a:off x="381000" y="3505200"/>
            <a:ext cx="7935416" cy="1015663"/>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更一般地，</a:t>
            </a:r>
            <a:r>
              <a:rPr lang="zh-CN" altLang="zh-CN" sz="2000" dirty="0">
                <a:latin typeface="微软雅黑" panose="020B0503020204020204" pitchFamily="34" charset="-122"/>
                <a:ea typeface="微软雅黑" panose="020B0503020204020204" pitchFamily="34" charset="-122"/>
              </a:rPr>
              <a:t>信息熵是信息量的期望（均值），它不是针对每条信息，而是针对整个不确定性结果集而言，信息熵越大，事件不确定性就越大</a:t>
            </a:r>
            <a:r>
              <a:rPr lang="zh-CN" altLang="en-US" sz="2000" dirty="0">
                <a:latin typeface="微软雅黑" panose="020B0503020204020204" pitchFamily="34" charset="-122"/>
                <a:ea typeface="微软雅黑" panose="020B0503020204020204" pitchFamily="34" charset="-122"/>
              </a:rPr>
              <a:t>，比如 一段时间内天气不确定性的描述</a:t>
            </a:r>
          </a:p>
        </p:txBody>
      </p:sp>
      <p:pic>
        <p:nvPicPr>
          <p:cNvPr id="4" name="图片 3">
            <a:extLst>
              <a:ext uri="{FF2B5EF4-FFF2-40B4-BE49-F238E27FC236}">
                <a16:creationId xmlns:a16="http://schemas.microsoft.com/office/drawing/2014/main" id="{292429D2-7CA5-4B8C-8B4F-5E171613335F}"/>
              </a:ext>
            </a:extLst>
          </p:cNvPr>
          <p:cNvPicPr>
            <a:picLocks noChangeAspect="1"/>
          </p:cNvPicPr>
          <p:nvPr/>
        </p:nvPicPr>
        <p:blipFill>
          <a:blip r:embed="rId3"/>
          <a:stretch>
            <a:fillRect/>
          </a:stretch>
        </p:blipFill>
        <p:spPr>
          <a:xfrm>
            <a:off x="971600" y="4517424"/>
            <a:ext cx="6211470" cy="1575872"/>
          </a:xfrm>
          <a:prstGeom prst="rect">
            <a:avLst/>
          </a:prstGeom>
        </p:spPr>
      </p:pic>
    </p:spTree>
    <p:extLst>
      <p:ext uri="{BB962C8B-B14F-4D97-AF65-F5344CB8AC3E}">
        <p14:creationId xmlns:p14="http://schemas.microsoft.com/office/powerpoint/2010/main" val="366520582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标题 232449"/>
          <p:cNvSpPr>
            <a:spLocks noGrp="1"/>
          </p:cNvSpPr>
          <p:nvPr>
            <p:ph type="title"/>
          </p:nvPr>
        </p:nvSpPr>
        <p:spPr>
          <a:xfrm>
            <a:off x="250825" y="214630"/>
            <a:ext cx="8693150" cy="1141095"/>
          </a:xfrm>
        </p:spPr>
        <p:txBody>
          <a:bodyPr lIns="92075" tIns="46038" rIns="92075" bIns="46038" anchor="b"/>
          <a:lstStyle/>
          <a:p>
            <a:r>
              <a:rPr lang="zh-CN" altLang="en-US" dirty="0"/>
              <a:t>信息量的度量</a:t>
            </a:r>
            <a:endParaRPr lang="zh-CN" altLang="en-US"/>
          </a:p>
        </p:txBody>
      </p:sp>
      <p:sp>
        <p:nvSpPr>
          <p:cNvPr id="232452" name="文本占位符 232451"/>
          <p:cNvSpPr>
            <a:spLocks noGrp="1"/>
          </p:cNvSpPr>
          <p:nvPr>
            <p:ph type="body" idx="1"/>
          </p:nvPr>
        </p:nvSpPr>
        <p:spPr>
          <a:xfrm>
            <a:off x="342900" y="4725144"/>
            <a:ext cx="8458200" cy="2088232"/>
          </a:xfrm>
        </p:spPr>
        <p:txBody>
          <a:bodyPr vert="horz" wrap="square" lIns="92075" tIns="46038" rIns="92075" bIns="46038" anchor="t"/>
          <a:lstStyle/>
          <a:p>
            <a:pPr marL="0" indent="0">
              <a:buNone/>
            </a:pPr>
            <a:r>
              <a:rPr lang="zh-CN" altLang="en-US" sz="2400" dirty="0"/>
              <a:t>在公式中消除 除法，除法变减法，取对数！</a:t>
            </a:r>
            <a:endParaRPr lang="en-US" altLang="zh-CN" sz="2400" dirty="0"/>
          </a:p>
          <a:p>
            <a:pPr marL="0" indent="0">
              <a:buNone/>
            </a:pPr>
            <a:r>
              <a:rPr lang="en-US" altLang="zh-CN" sz="2400" dirty="0"/>
              <a:t>(1)</a:t>
            </a:r>
            <a:r>
              <a:rPr lang="zh-CN" altLang="zh-CN" sz="2000" dirty="0"/>
              <a:t>对数操作可以让原本不符合正态分布的模型符合正态分布，比如随着模型自变量的增加，因变量的方差也增大的模型取对数后会更加稳定</a:t>
            </a:r>
            <a:r>
              <a:rPr lang="en-US" altLang="zh-CN" sz="2000" dirty="0"/>
              <a:t>;</a:t>
            </a:r>
          </a:p>
          <a:p>
            <a:pPr marL="0" indent="0">
              <a:buNone/>
            </a:pPr>
            <a:r>
              <a:rPr lang="en-US" altLang="zh-CN" sz="2000" dirty="0"/>
              <a:t>(2) </a:t>
            </a:r>
            <a:r>
              <a:rPr lang="en-US" altLang="zh-CN" dirty="0"/>
              <a:t>rescale</a:t>
            </a:r>
            <a:endParaRPr lang="zh-CN" altLang="zh-CN" sz="2000" dirty="0"/>
          </a:p>
        </p:txBody>
      </p:sp>
      <p:pic>
        <p:nvPicPr>
          <p:cNvPr id="2" name="图片 1">
            <a:extLst>
              <a:ext uri="{FF2B5EF4-FFF2-40B4-BE49-F238E27FC236}">
                <a16:creationId xmlns:a16="http://schemas.microsoft.com/office/drawing/2014/main" id="{72F548CD-20FB-4BA7-B76E-D1BDEDE5CBA5}"/>
              </a:ext>
            </a:extLst>
          </p:cNvPr>
          <p:cNvPicPr>
            <a:picLocks noChangeAspect="1"/>
          </p:cNvPicPr>
          <p:nvPr/>
        </p:nvPicPr>
        <p:blipFill>
          <a:blip r:embed="rId3"/>
          <a:stretch>
            <a:fillRect/>
          </a:stretch>
        </p:blipFill>
        <p:spPr>
          <a:xfrm>
            <a:off x="2195736" y="1524517"/>
            <a:ext cx="3906573" cy="1141095"/>
          </a:xfrm>
          <a:prstGeom prst="rect">
            <a:avLst/>
          </a:prstGeom>
        </p:spPr>
      </p:pic>
      <p:pic>
        <p:nvPicPr>
          <p:cNvPr id="3" name="图片 2">
            <a:extLst>
              <a:ext uri="{FF2B5EF4-FFF2-40B4-BE49-F238E27FC236}">
                <a16:creationId xmlns:a16="http://schemas.microsoft.com/office/drawing/2014/main" id="{CA7F547E-0482-4DB3-917E-32F9258E00EE}"/>
              </a:ext>
            </a:extLst>
          </p:cNvPr>
          <p:cNvPicPr>
            <a:picLocks noChangeAspect="1"/>
          </p:cNvPicPr>
          <p:nvPr/>
        </p:nvPicPr>
        <p:blipFill>
          <a:blip r:embed="rId4"/>
          <a:stretch>
            <a:fillRect/>
          </a:stretch>
        </p:blipFill>
        <p:spPr>
          <a:xfrm>
            <a:off x="3915657" y="3515766"/>
            <a:ext cx="466729" cy="933460"/>
          </a:xfrm>
          <a:prstGeom prst="rect">
            <a:avLst/>
          </a:prstGeom>
        </p:spPr>
      </p:pic>
      <p:sp>
        <p:nvSpPr>
          <p:cNvPr id="4" name="矩形 3">
            <a:extLst>
              <a:ext uri="{FF2B5EF4-FFF2-40B4-BE49-F238E27FC236}">
                <a16:creationId xmlns:a16="http://schemas.microsoft.com/office/drawing/2014/main" id="{58AE3758-0202-4284-AB74-F8C8443B82D5}"/>
              </a:ext>
            </a:extLst>
          </p:cNvPr>
          <p:cNvSpPr/>
          <p:nvPr/>
        </p:nvSpPr>
        <p:spPr>
          <a:xfrm>
            <a:off x="368302" y="2511238"/>
            <a:ext cx="8236146" cy="830997"/>
          </a:xfrm>
          <a:prstGeom prst="rect">
            <a:avLst/>
          </a:prstGeom>
        </p:spPr>
        <p:txBody>
          <a:bodyPr wrap="square">
            <a:spAutoFit/>
          </a:bodyPr>
          <a:lstStyle/>
          <a:p>
            <a:pPr lvl="0"/>
            <a:r>
              <a:rPr lang="zh-CN" altLang="en-US" sz="2400" dirty="0"/>
              <a:t>概率大的事件采用小的存储空间，也就是成反比，负相关，最简单的负相关就是取倒数</a:t>
            </a:r>
          </a:p>
        </p:txBody>
      </p:sp>
      <p:sp>
        <p:nvSpPr>
          <p:cNvPr id="5" name="对话气泡: 圆角矩形 4">
            <a:extLst>
              <a:ext uri="{FF2B5EF4-FFF2-40B4-BE49-F238E27FC236}">
                <a16:creationId xmlns:a16="http://schemas.microsoft.com/office/drawing/2014/main" id="{C3759B70-D560-4114-8E56-93CB671CD719}"/>
              </a:ext>
            </a:extLst>
          </p:cNvPr>
          <p:cNvSpPr/>
          <p:nvPr/>
        </p:nvSpPr>
        <p:spPr>
          <a:xfrm>
            <a:off x="5382228" y="1052736"/>
            <a:ext cx="2214108" cy="578907"/>
          </a:xfrm>
          <a:prstGeom prst="wedgeRoundRectCallout">
            <a:avLst>
              <a:gd name="adj1" fmla="val -36021"/>
              <a:gd name="adj2" fmla="val 879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Pi</a:t>
            </a:r>
            <a:r>
              <a:rPr lang="zh-CN" altLang="en-US" dirty="0"/>
              <a:t>所需的存储空间</a:t>
            </a:r>
          </a:p>
        </p:txBody>
      </p:sp>
    </p:spTree>
    <p:extLst>
      <p:ext uri="{BB962C8B-B14F-4D97-AF65-F5344CB8AC3E}">
        <p14:creationId xmlns:p14="http://schemas.microsoft.com/office/powerpoint/2010/main" val="2589258517"/>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标题 232449"/>
          <p:cNvSpPr>
            <a:spLocks noGrp="1"/>
          </p:cNvSpPr>
          <p:nvPr>
            <p:ph type="title"/>
          </p:nvPr>
        </p:nvSpPr>
        <p:spPr>
          <a:xfrm>
            <a:off x="250825" y="214630"/>
            <a:ext cx="8693150" cy="1141095"/>
          </a:xfrm>
        </p:spPr>
        <p:txBody>
          <a:bodyPr lIns="92075" tIns="46038" rIns="92075" bIns="46038" anchor="b"/>
          <a:lstStyle/>
          <a:p>
            <a:r>
              <a:rPr lang="zh-CN" altLang="en-US" dirty="0"/>
              <a:t>信息量的度量</a:t>
            </a:r>
            <a:endParaRPr lang="zh-CN" altLang="en-US"/>
          </a:p>
        </p:txBody>
      </p:sp>
      <p:pic>
        <p:nvPicPr>
          <p:cNvPr id="2" name="图片 1">
            <a:extLst>
              <a:ext uri="{FF2B5EF4-FFF2-40B4-BE49-F238E27FC236}">
                <a16:creationId xmlns:a16="http://schemas.microsoft.com/office/drawing/2014/main" id="{72F548CD-20FB-4BA7-B76E-D1BDEDE5CBA5}"/>
              </a:ext>
            </a:extLst>
          </p:cNvPr>
          <p:cNvPicPr>
            <a:picLocks noChangeAspect="1"/>
          </p:cNvPicPr>
          <p:nvPr/>
        </p:nvPicPr>
        <p:blipFill>
          <a:blip r:embed="rId3"/>
          <a:stretch>
            <a:fillRect/>
          </a:stretch>
        </p:blipFill>
        <p:spPr>
          <a:xfrm>
            <a:off x="2195736" y="1524517"/>
            <a:ext cx="3906573" cy="1141095"/>
          </a:xfrm>
          <a:prstGeom prst="rect">
            <a:avLst/>
          </a:prstGeom>
        </p:spPr>
      </p:pic>
      <p:sp>
        <p:nvSpPr>
          <p:cNvPr id="4" name="矩形 3">
            <a:extLst>
              <a:ext uri="{FF2B5EF4-FFF2-40B4-BE49-F238E27FC236}">
                <a16:creationId xmlns:a16="http://schemas.microsoft.com/office/drawing/2014/main" id="{58AE3758-0202-4284-AB74-F8C8443B82D5}"/>
              </a:ext>
            </a:extLst>
          </p:cNvPr>
          <p:cNvSpPr/>
          <p:nvPr/>
        </p:nvSpPr>
        <p:spPr>
          <a:xfrm>
            <a:off x="368302" y="2511238"/>
            <a:ext cx="8236146" cy="461665"/>
          </a:xfrm>
          <a:prstGeom prst="rect">
            <a:avLst/>
          </a:prstGeom>
        </p:spPr>
        <p:txBody>
          <a:bodyPr wrap="square">
            <a:spAutoFit/>
          </a:bodyPr>
          <a:lstStyle/>
          <a:p>
            <a:pPr lvl="0"/>
            <a:r>
              <a:rPr lang="zh-CN" altLang="en-US" sz="2400" dirty="0"/>
              <a:t>变为</a:t>
            </a:r>
          </a:p>
        </p:txBody>
      </p:sp>
      <p:sp>
        <p:nvSpPr>
          <p:cNvPr id="8" name="矩形 7">
            <a:extLst>
              <a:ext uri="{FF2B5EF4-FFF2-40B4-BE49-F238E27FC236}">
                <a16:creationId xmlns:a16="http://schemas.microsoft.com/office/drawing/2014/main" id="{8AD90D24-9C2D-447E-AAC5-79B0A9E370CF}"/>
              </a:ext>
            </a:extLst>
          </p:cNvPr>
          <p:cNvSpPr/>
          <p:nvPr/>
        </p:nvSpPr>
        <p:spPr>
          <a:xfrm>
            <a:off x="948754" y="4501679"/>
            <a:ext cx="7151638" cy="646331"/>
          </a:xfrm>
          <a:prstGeom prst="rect">
            <a:avLst/>
          </a:prstGeom>
        </p:spPr>
        <p:txBody>
          <a:bodyPr wrap="square">
            <a:spAutoFit/>
          </a:bodyPr>
          <a:lstStyle/>
          <a:p>
            <a:r>
              <a:rPr lang="zh-CN" altLang="zh-CN" kern="0" dirty="0">
                <a:solidFill>
                  <a:srgbClr val="212121"/>
                </a:solidFill>
                <a:ea typeface="微软雅黑" panose="020B0503020204020204" pitchFamily="34" charset="-122"/>
                <a:cs typeface="宋体" panose="02010600030101010101" pitchFamily="2" charset="-122"/>
              </a:rPr>
              <a:t>根据</a:t>
            </a:r>
            <a:r>
              <a:rPr lang="zh-CN" altLang="zh-CN" b="1" kern="0" dirty="0">
                <a:solidFill>
                  <a:srgbClr val="111F1B"/>
                </a:solidFill>
                <a:ea typeface="微软雅黑" panose="020B0503020204020204" pitchFamily="34" charset="-122"/>
                <a:cs typeface="宋体" panose="02010600030101010101" pitchFamily="2" charset="-122"/>
              </a:rPr>
              <a:t>真实分布</a:t>
            </a:r>
            <a:r>
              <a:rPr lang="zh-CN" altLang="zh-CN" kern="0" dirty="0">
                <a:solidFill>
                  <a:srgbClr val="212121"/>
                </a:solidFill>
                <a:ea typeface="微软雅黑" panose="020B0503020204020204" pitchFamily="34" charset="-122"/>
                <a:cs typeface="宋体" panose="02010600030101010101" pitchFamily="2" charset="-122"/>
              </a:rPr>
              <a:t>，我们能够找到一个最优策略，以</a:t>
            </a:r>
            <a:r>
              <a:rPr lang="zh-CN" altLang="zh-CN" b="1" kern="0" dirty="0">
                <a:solidFill>
                  <a:srgbClr val="111F1B"/>
                </a:solidFill>
                <a:ea typeface="微软雅黑" panose="020B0503020204020204" pitchFamily="34" charset="-122"/>
                <a:cs typeface="宋体" panose="02010600030101010101" pitchFamily="2" charset="-122"/>
              </a:rPr>
              <a:t>最小的代价消除系统的不确定性（</a:t>
            </a:r>
            <a:r>
              <a:rPr lang="zh-CN" altLang="zh-CN" kern="0" dirty="0">
                <a:solidFill>
                  <a:srgbClr val="212121"/>
                </a:solidFill>
                <a:ea typeface="微软雅黑" panose="020B0503020204020204" pitchFamily="34" charset="-122"/>
                <a:cs typeface="宋体" panose="02010600030101010101" pitchFamily="2" charset="-122"/>
              </a:rPr>
              <a:t>比如编码），而</a:t>
            </a:r>
            <a:r>
              <a:rPr lang="zh-CN" altLang="zh-CN" b="1" kern="0" dirty="0">
                <a:solidFill>
                  <a:srgbClr val="111F1B"/>
                </a:solidFill>
                <a:ea typeface="微软雅黑" panose="020B0503020204020204" pitchFamily="34" charset="-122"/>
                <a:cs typeface="宋体" panose="02010600030101010101" pitchFamily="2" charset="-122"/>
              </a:rPr>
              <a:t>这个代价的大小就是信息熵。</a:t>
            </a:r>
            <a:endParaRPr lang="zh-CN" altLang="en-US" dirty="0"/>
          </a:p>
        </p:txBody>
      </p:sp>
      <p:pic>
        <p:nvPicPr>
          <p:cNvPr id="9" name="图片 8">
            <a:extLst>
              <a:ext uri="{FF2B5EF4-FFF2-40B4-BE49-F238E27FC236}">
                <a16:creationId xmlns:a16="http://schemas.microsoft.com/office/drawing/2014/main" id="{D1FFECEC-285D-4920-87DF-F97F8B49CC7E}"/>
              </a:ext>
            </a:extLst>
          </p:cNvPr>
          <p:cNvPicPr>
            <a:picLocks noChangeAspect="1"/>
          </p:cNvPicPr>
          <p:nvPr/>
        </p:nvPicPr>
        <p:blipFill>
          <a:blip r:embed="rId4"/>
          <a:stretch>
            <a:fillRect/>
          </a:stretch>
        </p:blipFill>
        <p:spPr>
          <a:xfrm>
            <a:off x="923169" y="3371144"/>
            <a:ext cx="7481833" cy="823244"/>
          </a:xfrm>
          <a:prstGeom prst="rect">
            <a:avLst/>
          </a:prstGeom>
        </p:spPr>
      </p:pic>
    </p:spTree>
    <p:extLst>
      <p:ext uri="{BB962C8B-B14F-4D97-AF65-F5344CB8AC3E}">
        <p14:creationId xmlns:p14="http://schemas.microsoft.com/office/powerpoint/2010/main" val="3810797450"/>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DEE7D2-5F15-4301-8827-701833BD5F50}"/>
              </a:ext>
            </a:extLst>
          </p:cNvPr>
          <p:cNvSpPr>
            <a:spLocks noGrp="1"/>
          </p:cNvSpPr>
          <p:nvPr>
            <p:ph type="title"/>
          </p:nvPr>
        </p:nvSpPr>
        <p:spPr/>
        <p:txBody>
          <a:bodyPr/>
          <a:lstStyle/>
          <a:p>
            <a:r>
              <a:rPr lang="zh-CN" altLang="en-US" dirty="0"/>
              <a:t>信息熵举例</a:t>
            </a:r>
          </a:p>
        </p:txBody>
      </p:sp>
      <p:sp>
        <p:nvSpPr>
          <p:cNvPr id="4" name="灯片编号占位符 3">
            <a:extLst>
              <a:ext uri="{FF2B5EF4-FFF2-40B4-BE49-F238E27FC236}">
                <a16:creationId xmlns:a16="http://schemas.microsoft.com/office/drawing/2014/main" id="{57C2A088-E15C-4F76-9118-2F0585DDBE49}"/>
              </a:ext>
            </a:extLst>
          </p:cNvPr>
          <p:cNvSpPr>
            <a:spLocks noGrp="1"/>
          </p:cNvSpPr>
          <p:nvPr>
            <p:ph type="sldNum" sz="quarter" idx="12"/>
          </p:nvPr>
        </p:nvSpPr>
        <p:spPr/>
        <p:txBody>
          <a:bodyPr/>
          <a:lstStyle/>
          <a:p>
            <a:pPr>
              <a:defRPr/>
            </a:pPr>
            <a:fld id="{4DA29BB0-9EE8-468E-BD41-280243634C63}" type="slidenum">
              <a:rPr lang="zh-CN" altLang="en-US" smtClean="0"/>
              <a:t>83</a:t>
            </a:fld>
            <a:endParaRPr lang="zh-CN" altLang="en-US"/>
          </a:p>
        </p:txBody>
      </p:sp>
      <p:pic>
        <p:nvPicPr>
          <p:cNvPr id="5" name="内容占位符 4" descr="C:\WINDOWS\Temp\WeChat Files\b6f450d9825db8aa6d753a9bda5fca51.jpg">
            <a:extLst>
              <a:ext uri="{FF2B5EF4-FFF2-40B4-BE49-F238E27FC236}">
                <a16:creationId xmlns:a16="http://schemas.microsoft.com/office/drawing/2014/main" id="{33D80245-2BED-4A99-BD19-FF5BF6574EDF}"/>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0825" y="1988840"/>
            <a:ext cx="8704263" cy="2609868"/>
          </a:xfrm>
          <a:prstGeom prst="rect">
            <a:avLst/>
          </a:prstGeom>
          <a:noFill/>
          <a:ln>
            <a:noFill/>
          </a:ln>
        </p:spPr>
      </p:pic>
    </p:spTree>
    <p:extLst>
      <p:ext uri="{BB962C8B-B14F-4D97-AF65-F5344CB8AC3E}">
        <p14:creationId xmlns:p14="http://schemas.microsoft.com/office/powerpoint/2010/main" val="33204076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DEE7D2-5F15-4301-8827-701833BD5F50}"/>
              </a:ext>
            </a:extLst>
          </p:cNvPr>
          <p:cNvSpPr>
            <a:spLocks noGrp="1"/>
          </p:cNvSpPr>
          <p:nvPr>
            <p:ph type="title"/>
          </p:nvPr>
        </p:nvSpPr>
        <p:spPr>
          <a:xfrm>
            <a:off x="250825" y="214313"/>
            <a:ext cx="8693150" cy="1198463"/>
          </a:xfrm>
        </p:spPr>
        <p:txBody>
          <a:bodyPr/>
          <a:lstStyle/>
          <a:p>
            <a:r>
              <a:rPr lang="zh-CN" altLang="en-US" dirty="0"/>
              <a:t>延伸：交叉熵</a:t>
            </a:r>
          </a:p>
        </p:txBody>
      </p:sp>
      <p:sp>
        <p:nvSpPr>
          <p:cNvPr id="4" name="灯片编号占位符 3">
            <a:extLst>
              <a:ext uri="{FF2B5EF4-FFF2-40B4-BE49-F238E27FC236}">
                <a16:creationId xmlns:a16="http://schemas.microsoft.com/office/drawing/2014/main" id="{57C2A088-E15C-4F76-9118-2F0585DDBE49}"/>
              </a:ext>
            </a:extLst>
          </p:cNvPr>
          <p:cNvSpPr>
            <a:spLocks noGrp="1"/>
          </p:cNvSpPr>
          <p:nvPr>
            <p:ph type="sldNum" sz="quarter" idx="12"/>
          </p:nvPr>
        </p:nvSpPr>
        <p:spPr/>
        <p:txBody>
          <a:bodyPr/>
          <a:lstStyle/>
          <a:p>
            <a:pPr>
              <a:defRPr/>
            </a:pPr>
            <a:fld id="{4DA29BB0-9EE8-468E-BD41-280243634C63}" type="slidenum">
              <a:rPr lang="zh-CN" altLang="en-US" smtClean="0"/>
              <a:t>84</a:t>
            </a:fld>
            <a:endParaRPr lang="zh-CN" altLang="en-US"/>
          </a:p>
        </p:txBody>
      </p:sp>
      <p:sp>
        <p:nvSpPr>
          <p:cNvPr id="6" name="内容占位符 5">
            <a:extLst>
              <a:ext uri="{FF2B5EF4-FFF2-40B4-BE49-F238E27FC236}">
                <a16:creationId xmlns:a16="http://schemas.microsoft.com/office/drawing/2014/main" id="{879F3278-62E9-44AF-AF67-20BF2A554F48}"/>
              </a:ext>
            </a:extLst>
          </p:cNvPr>
          <p:cNvSpPr>
            <a:spLocks noGrp="1"/>
          </p:cNvSpPr>
          <p:nvPr>
            <p:ph idx="1"/>
          </p:nvPr>
        </p:nvSpPr>
        <p:spPr>
          <a:xfrm>
            <a:off x="250825" y="1412776"/>
            <a:ext cx="8704263" cy="457201"/>
          </a:xfrm>
        </p:spPr>
        <p:txBody>
          <a:bodyPr/>
          <a:lstStyle/>
          <a:p>
            <a:r>
              <a:rPr lang="zh-CN" altLang="zh-CN" sz="2400" dirty="0"/>
              <a:t>把</a:t>
            </a:r>
            <a:r>
              <a:rPr lang="zh-CN" altLang="en-US" sz="2400" dirty="0"/>
              <a:t>实例</a:t>
            </a:r>
            <a:r>
              <a:rPr lang="zh-CN" altLang="zh-CN" sz="2400" dirty="0"/>
              <a:t>问题</a:t>
            </a:r>
            <a:r>
              <a:rPr lang="zh-CN" altLang="en-US" sz="2400" dirty="0"/>
              <a:t>进一步</a:t>
            </a:r>
            <a:r>
              <a:rPr lang="zh-CN" altLang="zh-CN" sz="2400" dirty="0"/>
              <a:t>扩展</a:t>
            </a:r>
            <a:endParaRPr lang="zh-CN" altLang="en-US" sz="2400" dirty="0"/>
          </a:p>
        </p:txBody>
      </p:sp>
      <p:pic>
        <p:nvPicPr>
          <p:cNvPr id="7" name="图片 6" descr="C:\WINDOWS\Temp\WeChat Files\d31972143516a698ec404e1194d3c5b1.jpg">
            <a:extLst>
              <a:ext uri="{FF2B5EF4-FFF2-40B4-BE49-F238E27FC236}">
                <a16:creationId xmlns:a16="http://schemas.microsoft.com/office/drawing/2014/main" id="{47CB57DB-842F-402D-B02E-D2F7129449C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55576" y="1897341"/>
            <a:ext cx="7416824" cy="4346297"/>
          </a:xfrm>
          <a:prstGeom prst="rect">
            <a:avLst/>
          </a:prstGeom>
          <a:noFill/>
          <a:ln>
            <a:noFill/>
          </a:ln>
        </p:spPr>
      </p:pic>
    </p:spTree>
    <p:extLst>
      <p:ext uri="{BB962C8B-B14F-4D97-AF65-F5344CB8AC3E}">
        <p14:creationId xmlns:p14="http://schemas.microsoft.com/office/powerpoint/2010/main" val="3637786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DEE7D2-5F15-4301-8827-701833BD5F50}"/>
              </a:ext>
            </a:extLst>
          </p:cNvPr>
          <p:cNvSpPr>
            <a:spLocks noGrp="1"/>
          </p:cNvSpPr>
          <p:nvPr>
            <p:ph type="title"/>
          </p:nvPr>
        </p:nvSpPr>
        <p:spPr>
          <a:xfrm>
            <a:off x="250825" y="214313"/>
            <a:ext cx="8693150" cy="1198463"/>
          </a:xfrm>
        </p:spPr>
        <p:txBody>
          <a:bodyPr/>
          <a:lstStyle/>
          <a:p>
            <a:r>
              <a:rPr lang="zh-CN" altLang="en-US" dirty="0"/>
              <a:t>延伸：交叉熵</a:t>
            </a:r>
          </a:p>
        </p:txBody>
      </p:sp>
      <p:sp>
        <p:nvSpPr>
          <p:cNvPr id="4" name="灯片编号占位符 3">
            <a:extLst>
              <a:ext uri="{FF2B5EF4-FFF2-40B4-BE49-F238E27FC236}">
                <a16:creationId xmlns:a16="http://schemas.microsoft.com/office/drawing/2014/main" id="{57C2A088-E15C-4F76-9118-2F0585DDBE49}"/>
              </a:ext>
            </a:extLst>
          </p:cNvPr>
          <p:cNvSpPr>
            <a:spLocks noGrp="1"/>
          </p:cNvSpPr>
          <p:nvPr>
            <p:ph type="sldNum" sz="quarter" idx="12"/>
          </p:nvPr>
        </p:nvSpPr>
        <p:spPr/>
        <p:txBody>
          <a:bodyPr/>
          <a:lstStyle/>
          <a:p>
            <a:pPr>
              <a:defRPr/>
            </a:pPr>
            <a:fld id="{4DA29BB0-9EE8-468E-BD41-280243634C63}" type="slidenum">
              <a:rPr lang="zh-CN" altLang="en-US" smtClean="0"/>
              <a:t>85</a:t>
            </a:fld>
            <a:endParaRPr lang="zh-CN" altLang="en-US"/>
          </a:p>
        </p:txBody>
      </p:sp>
      <p:sp>
        <p:nvSpPr>
          <p:cNvPr id="6" name="内容占位符 5">
            <a:extLst>
              <a:ext uri="{FF2B5EF4-FFF2-40B4-BE49-F238E27FC236}">
                <a16:creationId xmlns:a16="http://schemas.microsoft.com/office/drawing/2014/main" id="{879F3278-62E9-44AF-AF67-20BF2A554F48}"/>
              </a:ext>
            </a:extLst>
          </p:cNvPr>
          <p:cNvSpPr>
            <a:spLocks noGrp="1"/>
          </p:cNvSpPr>
          <p:nvPr>
            <p:ph idx="1"/>
          </p:nvPr>
        </p:nvSpPr>
        <p:spPr>
          <a:xfrm>
            <a:off x="250825" y="1412776"/>
            <a:ext cx="8704263" cy="457201"/>
          </a:xfrm>
        </p:spPr>
        <p:txBody>
          <a:bodyPr/>
          <a:lstStyle/>
          <a:p>
            <a:r>
              <a:rPr lang="zh-CN" altLang="zh-CN" dirty="0"/>
              <a:t>这就是所谓的</a:t>
            </a:r>
            <a:r>
              <a:rPr lang="zh-CN" altLang="zh-CN" b="1" dirty="0"/>
              <a:t>交叉熵</a:t>
            </a:r>
            <a:r>
              <a:rPr lang="zh-CN" altLang="zh-CN" dirty="0"/>
              <a:t>，计算可得</a:t>
            </a:r>
            <a:endParaRPr lang="zh-CN" altLang="en-US" sz="2400" dirty="0"/>
          </a:p>
        </p:txBody>
      </p:sp>
      <p:pic>
        <p:nvPicPr>
          <p:cNvPr id="8" name="图片 7" descr="C:\WINDOWS\Temp\WeChat Files\367c5e13ed1fca5ca8155b55cee62874.jpg">
            <a:extLst>
              <a:ext uri="{FF2B5EF4-FFF2-40B4-BE49-F238E27FC236}">
                <a16:creationId xmlns:a16="http://schemas.microsoft.com/office/drawing/2014/main" id="{A6B40968-E7AA-490A-8002-4CA44B37CE0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958" y="2492896"/>
            <a:ext cx="8564513" cy="2495128"/>
          </a:xfrm>
          <a:prstGeom prst="rect">
            <a:avLst/>
          </a:prstGeom>
          <a:noFill/>
          <a:ln>
            <a:noFill/>
          </a:ln>
        </p:spPr>
      </p:pic>
      <p:sp>
        <p:nvSpPr>
          <p:cNvPr id="3" name="矩形: 圆角 2">
            <a:extLst>
              <a:ext uri="{FF2B5EF4-FFF2-40B4-BE49-F238E27FC236}">
                <a16:creationId xmlns:a16="http://schemas.microsoft.com/office/drawing/2014/main" id="{11904120-586A-4474-9D69-0DD074148AE2}"/>
              </a:ext>
            </a:extLst>
          </p:cNvPr>
          <p:cNvSpPr/>
          <p:nvPr/>
        </p:nvSpPr>
        <p:spPr>
          <a:xfrm>
            <a:off x="323528" y="5085184"/>
            <a:ext cx="8352928"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PQZW</a:t>
            </a:r>
            <a:r>
              <a:rPr lang="zh-CN" altLang="zh-CN" sz="2400" b="1" dirty="0"/>
              <a:t>依次不确定性越来越低，极端情况的</a:t>
            </a:r>
            <a:r>
              <a:rPr lang="en-US" altLang="zh-CN" sz="2400" b="1" dirty="0"/>
              <a:t>W</a:t>
            </a:r>
            <a:r>
              <a:rPr lang="zh-CN" altLang="zh-CN" sz="2400" b="1" dirty="0"/>
              <a:t>不确定性为</a:t>
            </a:r>
            <a:r>
              <a:rPr lang="en-US" altLang="zh-CN" sz="2400" b="1" dirty="0"/>
              <a:t>0</a:t>
            </a:r>
            <a:r>
              <a:rPr lang="zh-CN" altLang="zh-CN" sz="2400" b="1" dirty="0"/>
              <a:t>，即是确定的</a:t>
            </a:r>
            <a:endParaRPr lang="zh-CN" altLang="en-US" sz="2400" b="1" dirty="0"/>
          </a:p>
        </p:txBody>
      </p:sp>
    </p:spTree>
    <p:extLst>
      <p:ext uri="{BB962C8B-B14F-4D97-AF65-F5344CB8AC3E}">
        <p14:creationId xmlns:p14="http://schemas.microsoft.com/office/powerpoint/2010/main" val="11636999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DEE7D2-5F15-4301-8827-701833BD5F50}"/>
              </a:ext>
            </a:extLst>
          </p:cNvPr>
          <p:cNvSpPr>
            <a:spLocks noGrp="1"/>
          </p:cNvSpPr>
          <p:nvPr>
            <p:ph type="title"/>
          </p:nvPr>
        </p:nvSpPr>
        <p:spPr>
          <a:xfrm>
            <a:off x="250825" y="214313"/>
            <a:ext cx="8693150" cy="1198463"/>
          </a:xfrm>
        </p:spPr>
        <p:txBody>
          <a:bodyPr/>
          <a:lstStyle/>
          <a:p>
            <a:r>
              <a:rPr lang="zh-CN" altLang="en-US" dirty="0"/>
              <a:t>延伸：交叉熵</a:t>
            </a:r>
          </a:p>
        </p:txBody>
      </p:sp>
      <p:sp>
        <p:nvSpPr>
          <p:cNvPr id="4" name="灯片编号占位符 3">
            <a:extLst>
              <a:ext uri="{FF2B5EF4-FFF2-40B4-BE49-F238E27FC236}">
                <a16:creationId xmlns:a16="http://schemas.microsoft.com/office/drawing/2014/main" id="{57C2A088-E15C-4F76-9118-2F0585DDBE49}"/>
              </a:ext>
            </a:extLst>
          </p:cNvPr>
          <p:cNvSpPr>
            <a:spLocks noGrp="1"/>
          </p:cNvSpPr>
          <p:nvPr>
            <p:ph type="sldNum" sz="quarter" idx="12"/>
          </p:nvPr>
        </p:nvSpPr>
        <p:spPr/>
        <p:txBody>
          <a:bodyPr/>
          <a:lstStyle/>
          <a:p>
            <a:pPr>
              <a:defRPr/>
            </a:pPr>
            <a:fld id="{4DA29BB0-9EE8-468E-BD41-280243634C63}" type="slidenum">
              <a:rPr lang="zh-CN" altLang="en-US" smtClean="0"/>
              <a:t>86</a:t>
            </a:fld>
            <a:endParaRPr lang="zh-CN" altLang="en-US"/>
          </a:p>
        </p:txBody>
      </p:sp>
      <p:sp>
        <p:nvSpPr>
          <p:cNvPr id="6" name="内容占位符 5">
            <a:extLst>
              <a:ext uri="{FF2B5EF4-FFF2-40B4-BE49-F238E27FC236}">
                <a16:creationId xmlns:a16="http://schemas.microsoft.com/office/drawing/2014/main" id="{879F3278-62E9-44AF-AF67-20BF2A554F48}"/>
              </a:ext>
            </a:extLst>
          </p:cNvPr>
          <p:cNvSpPr>
            <a:spLocks noGrp="1"/>
          </p:cNvSpPr>
          <p:nvPr>
            <p:ph idx="1"/>
          </p:nvPr>
        </p:nvSpPr>
        <p:spPr>
          <a:xfrm>
            <a:off x="250825" y="1412776"/>
            <a:ext cx="8704263" cy="3528392"/>
          </a:xfrm>
        </p:spPr>
        <p:txBody>
          <a:bodyPr/>
          <a:lstStyle/>
          <a:p>
            <a:r>
              <a:rPr lang="zh-CN" altLang="zh-CN" dirty="0"/>
              <a:t>这就是所谓的</a:t>
            </a:r>
            <a:r>
              <a:rPr lang="zh-CN" altLang="zh-CN" b="1" dirty="0"/>
              <a:t>交叉熵</a:t>
            </a:r>
            <a:endParaRPr lang="en-US" altLang="zh-CN" b="1" dirty="0"/>
          </a:p>
          <a:p>
            <a:pPr marL="0" indent="0">
              <a:buNone/>
            </a:pPr>
            <a:r>
              <a:rPr lang="zh-CN" altLang="en-US" sz="2400" b="1" dirty="0"/>
              <a:t>        </a:t>
            </a:r>
            <a:r>
              <a:rPr lang="zh-CN" altLang="en-US" sz="2400" dirty="0"/>
              <a:t>交叉熵，用来衡量在给定的真实分布下，使用非真实分布指定的策略消除系统的不确定性所需要付出努力的大小。</a:t>
            </a:r>
            <a:endParaRPr lang="en-US" altLang="zh-CN" sz="2400" dirty="0"/>
          </a:p>
          <a:p>
            <a:pPr marL="0" indent="0">
              <a:buNone/>
            </a:pPr>
            <a:endParaRPr lang="en-US" altLang="zh-CN" sz="2400" dirty="0"/>
          </a:p>
          <a:p>
            <a:pPr marL="0" indent="0">
              <a:buNone/>
            </a:pPr>
            <a:r>
              <a:rPr lang="zh-CN" altLang="en-US" sz="2400" dirty="0"/>
              <a:t>        我们的目的是：让熵尽可能小，即存储空间小（消除系统的不确定的努力小），解决方案是：是用确定性更大的概率乘以确定性更小的存储因子</a:t>
            </a:r>
            <a:endParaRPr lang="en-US" altLang="zh-CN" sz="2400" dirty="0"/>
          </a:p>
          <a:p>
            <a:pPr marL="0" indent="0">
              <a:buNone/>
            </a:pPr>
            <a:endParaRPr lang="en-US" altLang="zh-CN" sz="2400" dirty="0"/>
          </a:p>
          <a:p>
            <a:pPr marL="0" indent="0">
              <a:buNone/>
            </a:pPr>
            <a:r>
              <a:rPr lang="zh-CN" altLang="en-US" sz="2400" dirty="0"/>
              <a:t>        基于同一真实（确定性）分布的情况下，套用不确定性更大的存储因子，如</a:t>
            </a:r>
            <a:r>
              <a:rPr lang="en-US" altLang="zh-CN" sz="2400" dirty="0"/>
              <a:t>P</a:t>
            </a:r>
            <a:r>
              <a:rPr lang="zh-CN" altLang="en-US" sz="2400" dirty="0"/>
              <a:t>的存储因子，得出的交叉熵越大</a:t>
            </a:r>
          </a:p>
        </p:txBody>
      </p:sp>
    </p:spTree>
    <p:extLst>
      <p:ext uri="{BB962C8B-B14F-4D97-AF65-F5344CB8AC3E}">
        <p14:creationId xmlns:p14="http://schemas.microsoft.com/office/powerpoint/2010/main" val="33463637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4C920A-8FAA-484D-96EC-E8D656593D82}"/>
              </a:ext>
            </a:extLst>
          </p:cNvPr>
          <p:cNvSpPr>
            <a:spLocks noGrp="1"/>
          </p:cNvSpPr>
          <p:nvPr>
            <p:ph type="title"/>
          </p:nvPr>
        </p:nvSpPr>
        <p:spPr>
          <a:xfrm>
            <a:off x="250825" y="214313"/>
            <a:ext cx="8693150" cy="1126455"/>
          </a:xfrm>
        </p:spPr>
        <p:txBody>
          <a:bodyPr/>
          <a:lstStyle/>
          <a:p>
            <a:r>
              <a:rPr lang="zh-CN" altLang="en-US" dirty="0"/>
              <a:t>训练网络模型参数</a:t>
            </a:r>
          </a:p>
        </p:txBody>
      </p:sp>
      <p:sp>
        <p:nvSpPr>
          <p:cNvPr id="5" name="灯片编号占位符 4">
            <a:extLst>
              <a:ext uri="{FF2B5EF4-FFF2-40B4-BE49-F238E27FC236}">
                <a16:creationId xmlns:a16="http://schemas.microsoft.com/office/drawing/2014/main" id="{6AEBC766-5630-4773-B723-2DB2E70FF73A}"/>
              </a:ext>
            </a:extLst>
          </p:cNvPr>
          <p:cNvSpPr>
            <a:spLocks noGrp="1"/>
          </p:cNvSpPr>
          <p:nvPr>
            <p:ph type="sldNum" sz="quarter" idx="12"/>
          </p:nvPr>
        </p:nvSpPr>
        <p:spPr/>
        <p:txBody>
          <a:bodyPr/>
          <a:lstStyle/>
          <a:p>
            <a:pPr eaLnBrk="1" latinLnBrk="0" hangingPunct="1"/>
            <a:fld id="{042AED99-7FB4-404E-8A97-64753DCE42EC}" type="slidenum">
              <a:rPr kumimoji="0" lang="en-US" smtClean="0"/>
              <a:pPr eaLnBrk="1" latinLnBrk="0" hangingPunct="1"/>
              <a:t>87</a:t>
            </a:fld>
            <a:endParaRPr kumimoji="0" lang="en-US"/>
          </a:p>
        </p:txBody>
      </p:sp>
      <p:pic>
        <p:nvPicPr>
          <p:cNvPr id="8" name="内容占位符 7">
            <a:extLst>
              <a:ext uri="{FF2B5EF4-FFF2-40B4-BE49-F238E27FC236}">
                <a16:creationId xmlns:a16="http://schemas.microsoft.com/office/drawing/2014/main" id="{4C529467-60C6-4932-ABDC-D878527F7EF0}"/>
              </a:ext>
            </a:extLst>
          </p:cNvPr>
          <p:cNvPicPr>
            <a:picLocks noGrp="1" noChangeAspect="1"/>
          </p:cNvPicPr>
          <p:nvPr>
            <p:ph idx="1"/>
          </p:nvPr>
        </p:nvPicPr>
        <p:blipFill>
          <a:blip r:embed="rId2"/>
          <a:stretch>
            <a:fillRect/>
          </a:stretch>
        </p:blipFill>
        <p:spPr>
          <a:xfrm>
            <a:off x="395536" y="1340768"/>
            <a:ext cx="8157958" cy="5517232"/>
          </a:xfrm>
          <a:prstGeom prst="rect">
            <a:avLst/>
          </a:prstGeom>
        </p:spPr>
      </p:pic>
    </p:spTree>
    <p:extLst>
      <p:ext uri="{BB962C8B-B14F-4D97-AF65-F5344CB8AC3E}">
        <p14:creationId xmlns:p14="http://schemas.microsoft.com/office/powerpoint/2010/main" val="205868156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34145"/>
          <p:cNvSpPr>
            <a:spLocks noGrp="1"/>
          </p:cNvSpPr>
          <p:nvPr>
            <p:ph type="title"/>
          </p:nvPr>
        </p:nvSpPr>
        <p:spPr>
          <a:xfrm>
            <a:off x="250825" y="214630"/>
            <a:ext cx="8693150" cy="942340"/>
          </a:xfrm>
        </p:spPr>
        <p:txBody>
          <a:bodyPr lIns="92075" tIns="46038" rIns="92075" bIns="46038" anchor="b"/>
          <a:lstStyle/>
          <a:p>
            <a:r>
              <a:rPr lang="en-US" altLang="zh-CN" dirty="0"/>
              <a:t>Shannon</a:t>
            </a:r>
            <a:r>
              <a:rPr lang="zh-CN" altLang="en-US" dirty="0"/>
              <a:t>定理</a:t>
            </a:r>
            <a:endParaRPr lang="zh-CN" altLang="en-US"/>
          </a:p>
        </p:txBody>
      </p:sp>
      <p:sp>
        <p:nvSpPr>
          <p:cNvPr id="134147" name="文本占位符 134146"/>
          <p:cNvSpPr>
            <a:spLocks noGrp="1"/>
          </p:cNvSpPr>
          <p:nvPr>
            <p:ph type="body" idx="1"/>
          </p:nvPr>
        </p:nvSpPr>
        <p:spPr>
          <a:xfrm>
            <a:off x="457200" y="990600"/>
            <a:ext cx="8229600" cy="5410200"/>
          </a:xfrm>
        </p:spPr>
        <p:txBody>
          <a:bodyPr lIns="92075" tIns="46038" rIns="92075" bIns="46038"/>
          <a:lstStyle/>
          <a:p>
            <a:pPr algn="just">
              <a:lnSpc>
                <a:spcPct val="140000"/>
              </a:lnSpc>
            </a:pPr>
            <a:r>
              <a:rPr lang="en-US" altLang="zh-CN" sz="2800" b="0" dirty="0"/>
              <a:t>Shannon</a:t>
            </a:r>
            <a:r>
              <a:rPr lang="zh-CN" altLang="en-US" sz="2800" b="0" dirty="0"/>
              <a:t>（</a:t>
            </a:r>
            <a:r>
              <a:rPr lang="en-US" altLang="zh-CN" sz="2800" b="0" dirty="0"/>
              <a:t>1948</a:t>
            </a:r>
            <a:r>
              <a:rPr lang="zh-CN" altLang="en-US" sz="2800" b="0" dirty="0"/>
              <a:t>）推导出对于带宽为</a:t>
            </a:r>
            <a:r>
              <a:rPr lang="en-US" altLang="zh-CN" sz="2800" b="0" dirty="0"/>
              <a:t>H</a:t>
            </a:r>
            <a:r>
              <a:rPr lang="zh-CN" altLang="en-US" sz="2800" b="0" dirty="0"/>
              <a:t>，信噪比为</a:t>
            </a:r>
            <a:r>
              <a:rPr lang="en-US" altLang="zh-CN" sz="2800" b="0" dirty="0"/>
              <a:t>S/N</a:t>
            </a:r>
            <a:r>
              <a:rPr lang="zh-CN" altLang="en-US" sz="2800" b="0" dirty="0"/>
              <a:t>的有噪声信道，其最大数据传输率</a:t>
            </a:r>
            <a:r>
              <a:rPr lang="en-US" altLang="zh-CN" sz="2800" b="0" dirty="0"/>
              <a:t>R</a:t>
            </a:r>
            <a:r>
              <a:rPr lang="en-US" altLang="zh-CN" sz="2800" b="0" baseline="-25000" dirty="0"/>
              <a:t>max</a:t>
            </a:r>
            <a:r>
              <a:rPr lang="zh-CN" altLang="en-US" sz="2800" b="0" dirty="0"/>
              <a:t>为：</a:t>
            </a:r>
          </a:p>
          <a:p>
            <a:pPr lvl="1" algn="just">
              <a:lnSpc>
                <a:spcPct val="140000"/>
              </a:lnSpc>
              <a:buNone/>
            </a:pPr>
            <a:r>
              <a:rPr lang="zh-CN" altLang="en-US" dirty="0"/>
              <a:t>			</a:t>
            </a:r>
          </a:p>
          <a:p>
            <a:pPr lvl="1" algn="just">
              <a:lnSpc>
                <a:spcPct val="140000"/>
              </a:lnSpc>
              <a:buNone/>
            </a:pPr>
            <a:r>
              <a:rPr lang="zh-CN" altLang="en-US" sz="2400" dirty="0"/>
              <a:t>其中信号功率与噪声功率的比值称为信噪比</a:t>
            </a:r>
            <a:r>
              <a:rPr lang="en-US" altLang="zh-CN" sz="2400" dirty="0"/>
              <a:t>(Signal-to-Noise Ratio)</a:t>
            </a:r>
            <a:r>
              <a:rPr lang="zh-CN" altLang="en-US" sz="2400" dirty="0"/>
              <a:t>；我们一般使用分贝</a:t>
            </a:r>
            <a:r>
              <a:rPr lang="en-US" altLang="zh-CN" sz="2400" dirty="0"/>
              <a:t>(dB)</a:t>
            </a:r>
            <a:r>
              <a:rPr lang="zh-CN" altLang="en-US" sz="2400" dirty="0"/>
              <a:t>来表示信噪比。</a:t>
            </a:r>
            <a:endParaRPr lang="zh-CN" altLang="en-US" sz="2400"/>
          </a:p>
          <a:p>
            <a:pPr algn="just">
              <a:lnSpc>
                <a:spcPct val="140000"/>
              </a:lnSpc>
            </a:pPr>
            <a:endParaRPr lang="zh-CN" altLang="en-US" sz="2800" b="0" dirty="0"/>
          </a:p>
          <a:p>
            <a:pPr algn="just">
              <a:lnSpc>
                <a:spcPct val="140000"/>
              </a:lnSpc>
            </a:pPr>
            <a:endParaRPr lang="en-US" altLang="zh-CN" sz="2800" i="1">
              <a:solidFill>
                <a:schemeClr val="tx2"/>
              </a:solidFill>
              <a:latin typeface="CordiaUPC" charset="-34"/>
            </a:endParaRPr>
          </a:p>
        </p:txBody>
      </p:sp>
      <p:sp>
        <p:nvSpPr>
          <p:cNvPr id="134148" name="矩形 134147"/>
          <p:cNvSpPr/>
          <p:nvPr/>
        </p:nvSpPr>
        <p:spPr>
          <a:xfrm>
            <a:off x="2819400" y="4114800"/>
            <a:ext cx="4114800" cy="762000"/>
          </a:xfrm>
          <a:prstGeom prst="rect">
            <a:avLst/>
          </a:prstGeom>
          <a:solidFill>
            <a:srgbClr val="FFFF99"/>
          </a:solidFill>
          <a:ln w="12699" cap="flat" cmpd="sng">
            <a:solidFill>
              <a:schemeClr val="tx1"/>
            </a:solidFill>
            <a:prstDash val="solid"/>
            <a:miter/>
            <a:headEnd type="none" w="med" len="med"/>
            <a:tailEnd type="none" w="med" len="med"/>
          </a:ln>
        </p:spPr>
        <p:txBody>
          <a:bodyPr wrap="none" anchor="ctr"/>
          <a:lstStyle/>
          <a:p>
            <a:pPr lvl="0" algn="ctr" defTabSz="762000" eaLnBrk="0" hangingPunct="0"/>
            <a:r>
              <a:rPr lang="en-US" altLang="zh-CN" sz="2400" b="1" dirty="0">
                <a:latin typeface="Arial" panose="020B0604020202020204" pitchFamily="34" charset="0"/>
                <a:ea typeface="宋体" panose="02010600030101010101" pitchFamily="2" charset="-122"/>
              </a:rPr>
              <a:t>S/N</a:t>
            </a:r>
            <a:r>
              <a:rPr lang="en-US" altLang="zh-CN" sz="2400" b="1" baseline="-25000" dirty="0">
                <a:latin typeface="Arial" panose="020B0604020202020204" pitchFamily="34" charset="0"/>
                <a:ea typeface="宋体" panose="02010600030101010101" pitchFamily="2" charset="-122"/>
              </a:rPr>
              <a:t>dB</a:t>
            </a:r>
            <a:r>
              <a:rPr lang="en-US" altLang="zh-CN" sz="2400" b="1">
                <a:latin typeface="Arial" panose="020B0604020202020204" pitchFamily="34" charset="0"/>
                <a:ea typeface="宋体" panose="02010600030101010101" pitchFamily="2" charset="-122"/>
              </a:rPr>
              <a:t> = 10 log</a:t>
            </a:r>
            <a:r>
              <a:rPr lang="en-US" altLang="zh-CN" sz="2400" b="1" baseline="-30000">
                <a:latin typeface="Arial" panose="020B0604020202020204" pitchFamily="34" charset="0"/>
                <a:ea typeface="宋体" panose="02010600030101010101" pitchFamily="2" charset="-122"/>
              </a:rPr>
              <a:t>10 </a:t>
            </a:r>
            <a:r>
              <a:rPr lang="en-US" altLang="zh-CN" sz="2400" b="1" u="sng">
                <a:latin typeface="Arial" panose="020B0604020202020204" pitchFamily="34" charset="0"/>
                <a:ea typeface="宋体" panose="02010600030101010101" pitchFamily="2" charset="-122"/>
              </a:rPr>
              <a:t>S/N</a:t>
            </a:r>
            <a:endParaRPr lang="en-US" altLang="zh-CN" sz="2400" b="1">
              <a:latin typeface="Arial" panose="020B0604020202020204" pitchFamily="34" charset="0"/>
              <a:ea typeface="宋体" panose="02010600030101010101" pitchFamily="2" charset="-122"/>
            </a:endParaRPr>
          </a:p>
        </p:txBody>
      </p:sp>
      <p:sp>
        <p:nvSpPr>
          <p:cNvPr id="134149" name="矩形 134148"/>
          <p:cNvSpPr/>
          <p:nvPr/>
        </p:nvSpPr>
        <p:spPr>
          <a:xfrm>
            <a:off x="2286000" y="2286000"/>
            <a:ext cx="5105400" cy="685800"/>
          </a:xfrm>
          <a:prstGeom prst="rect">
            <a:avLst/>
          </a:prstGeom>
          <a:solidFill>
            <a:srgbClr val="FFFF99"/>
          </a:solidFill>
          <a:ln w="12700" cap="flat" cmpd="sng">
            <a:solidFill>
              <a:schemeClr val="tx1"/>
            </a:solidFill>
            <a:prstDash val="solid"/>
            <a:miter/>
            <a:headEnd type="none" w="sm" len="sm"/>
            <a:tailEnd type="none" w="sm" len="sm"/>
          </a:ln>
        </p:spPr>
        <p:txBody>
          <a:bodyPr wrap="none" anchor="ctr"/>
          <a:lstStyle/>
          <a:p>
            <a:pPr lvl="1" algn="ctr" eaLnBrk="0" hangingPunct="0">
              <a:lnSpc>
                <a:spcPct val="140000"/>
              </a:lnSpc>
              <a:spcBef>
                <a:spcPct val="20000"/>
              </a:spcBef>
              <a:buClr>
                <a:schemeClr val="accent1"/>
              </a:buClr>
              <a:buSzPct val="85000"/>
              <a:buFont typeface="Wingdings" panose="05000000000000000000" pitchFamily="2" charset="2"/>
              <a:buNone/>
            </a:pPr>
            <a:r>
              <a:rPr lang="en-US" altLang="zh-CN" sz="2800" b="1" dirty="0">
                <a:latin typeface="Times New Roman" panose="02020603050405020304" charset="0"/>
                <a:ea typeface="宋体" panose="02010600030101010101" pitchFamily="2" charset="-122"/>
              </a:rPr>
              <a:t>R</a:t>
            </a:r>
            <a:r>
              <a:rPr lang="en-US" altLang="zh-CN" sz="2800" b="1" baseline="-25000" dirty="0">
                <a:latin typeface="Times New Roman" panose="02020603050405020304" charset="0"/>
                <a:ea typeface="宋体" panose="02010600030101010101" pitchFamily="2" charset="-122"/>
              </a:rPr>
              <a:t>max</a:t>
            </a:r>
            <a:r>
              <a:rPr lang="en-US" altLang="zh-CN" sz="2800" b="1">
                <a:latin typeface="Times New Roman" panose="02020603050405020304" charset="0"/>
                <a:ea typeface="宋体" panose="02010600030101010101" pitchFamily="2" charset="-122"/>
              </a:rPr>
              <a:t> = H*log </a:t>
            </a:r>
            <a:r>
              <a:rPr lang="en-US" altLang="zh-CN" sz="2800" b="1" baseline="-25000">
                <a:latin typeface="Times New Roman" panose="02020603050405020304" charset="0"/>
                <a:ea typeface="宋体" panose="02010600030101010101" pitchFamily="2" charset="-122"/>
              </a:rPr>
              <a:t>2</a:t>
            </a:r>
            <a:r>
              <a:rPr lang="en-US" altLang="zh-CN" sz="2800" b="1">
                <a:latin typeface="Times New Roman" panose="02020603050405020304" charset="0"/>
                <a:ea typeface="宋体" panose="02010600030101010101" pitchFamily="2" charset="-122"/>
              </a:rPr>
              <a:t> (1 + S/N)   (bps)</a:t>
            </a:r>
            <a:endParaRPr lang="en-US" altLang="zh-CN" sz="3200">
              <a:latin typeface="Arial" panose="020B0604020202020204" pitchFamily="34" charset="0"/>
              <a:ea typeface="宋体" panose="02010600030101010101" pitchFamily="2" charset="-122"/>
            </a:endParaRPr>
          </a:p>
        </p:txBody>
      </p:sp>
    </p:spTree>
  </p:cSld>
  <p:clrMapOvr>
    <a:masterClrMapping/>
  </p:clrMapOvr>
  <p:transition>
    <p:rand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标题 1"/>
          <p:cNvSpPr>
            <a:spLocks noGrp="1"/>
          </p:cNvSpPr>
          <p:nvPr>
            <p:ph type="title"/>
          </p:nvPr>
        </p:nvSpPr>
        <p:spPr>
          <a:xfrm>
            <a:off x="250825" y="214630"/>
            <a:ext cx="8693150" cy="942340"/>
          </a:xfrm>
        </p:spPr>
        <p:txBody>
          <a:bodyPr/>
          <a:lstStyle/>
          <a:p>
            <a:r>
              <a:rPr lang="zh-CN" altLang="en-US"/>
              <a:t>香农公式</a:t>
            </a:r>
          </a:p>
        </p:txBody>
      </p:sp>
      <p:sp>
        <p:nvSpPr>
          <p:cNvPr id="9220" name="内容占位符 2"/>
          <p:cNvSpPr>
            <a:spLocks noGrp="1"/>
          </p:cNvSpPr>
          <p:nvPr>
            <p:ph idx="1"/>
          </p:nvPr>
        </p:nvSpPr>
        <p:spPr>
          <a:xfrm>
            <a:off x="250825" y="1127125"/>
            <a:ext cx="8704263" cy="4287838"/>
          </a:xfrm>
        </p:spPr>
        <p:txBody>
          <a:bodyPr/>
          <a:lstStyle/>
          <a:p>
            <a:r>
              <a:rPr lang="zh-CN" altLang="en-US" sz="2800" dirty="0"/>
              <a:t>信道的最大容量（单位为</a:t>
            </a:r>
            <a:r>
              <a:rPr lang="en-US" altLang="zh-CN" sz="2800" dirty="0"/>
              <a:t>bps</a:t>
            </a:r>
            <a:r>
              <a:rPr lang="zh-CN" altLang="en-US" sz="2800" dirty="0"/>
              <a:t>）计算如下：</a:t>
            </a:r>
            <a:endParaRPr lang="en-US" altLang="zh-CN" sz="2800" dirty="0"/>
          </a:p>
          <a:p>
            <a:endParaRPr lang="en-US" altLang="zh-CN" sz="2800" dirty="0"/>
          </a:p>
          <a:p>
            <a:pPr lvl="1"/>
            <a:r>
              <a:rPr lang="en-US" altLang="zh-CN" sz="2400" i="1" dirty="0"/>
              <a:t>B</a:t>
            </a:r>
            <a:r>
              <a:rPr lang="zh-CN" altLang="en-US" sz="2400" dirty="0"/>
              <a:t>：信道带宽（</a:t>
            </a:r>
            <a:r>
              <a:rPr lang="en-US" altLang="zh-CN" sz="2400" dirty="0"/>
              <a:t>Hz</a:t>
            </a:r>
            <a:r>
              <a:rPr lang="zh-CN" altLang="en-US" sz="2400" dirty="0"/>
              <a:t>）</a:t>
            </a:r>
          </a:p>
          <a:p>
            <a:pPr lvl="1"/>
            <a:r>
              <a:rPr lang="zh-CN" altLang="en-US" sz="2400" dirty="0">
                <a:sym typeface="+mn-ea"/>
              </a:rPr>
              <a:t>例子：一个带宽为</a:t>
            </a:r>
            <a:r>
              <a:rPr lang="en-US" altLang="zh-CN" sz="2400" dirty="0">
                <a:sym typeface="+mn-ea"/>
              </a:rPr>
              <a:t>3000Hz</a:t>
            </a:r>
            <a:r>
              <a:rPr lang="zh-CN" altLang="en-US" sz="2400" dirty="0">
                <a:sym typeface="+mn-ea"/>
              </a:rPr>
              <a:t>信噪比为</a:t>
            </a:r>
            <a:r>
              <a:rPr lang="en-US" altLang="zh-CN" sz="2400" dirty="0">
                <a:sym typeface="+mn-ea"/>
              </a:rPr>
              <a:t>30dB</a:t>
            </a:r>
            <a:r>
              <a:rPr lang="zh-CN" altLang="en-US" sz="2400" dirty="0">
                <a:sym typeface="+mn-ea"/>
              </a:rPr>
              <a:t>的信道其最大数据传输率不超过</a:t>
            </a:r>
            <a:r>
              <a:rPr lang="en-US" altLang="zh-CN" sz="4000" b="1" i="1" dirty="0">
                <a:solidFill>
                  <a:schemeClr val="tx2"/>
                </a:solidFill>
                <a:latin typeface="CordiaUPC" charset="-34"/>
                <a:sym typeface="+mn-ea"/>
              </a:rPr>
              <a:t>C=3000*log</a:t>
            </a:r>
            <a:r>
              <a:rPr lang="en-US" altLang="zh-CN" sz="4000" b="1" i="1" baseline="-25000" dirty="0">
                <a:solidFill>
                  <a:schemeClr val="tx2"/>
                </a:solidFill>
                <a:latin typeface="CordiaUPC" charset="-34"/>
                <a:sym typeface="+mn-ea"/>
              </a:rPr>
              <a:t>2</a:t>
            </a:r>
            <a:r>
              <a:rPr lang="en-US" altLang="zh-CN" sz="4000" b="1" i="1" dirty="0">
                <a:solidFill>
                  <a:schemeClr val="tx2"/>
                </a:solidFill>
                <a:latin typeface="CordiaUPC" charset="-34"/>
                <a:sym typeface="+mn-ea"/>
              </a:rPr>
              <a:t>(1+1000) ≈30Kbps</a:t>
            </a:r>
            <a:endParaRPr lang="en-US" altLang="zh-CN" sz="4000" b="1" i="1" dirty="0">
              <a:solidFill>
                <a:schemeClr val="tx2"/>
              </a:solidFill>
              <a:latin typeface="CordiaUPC" charset="-34"/>
            </a:endParaRPr>
          </a:p>
          <a:p>
            <a:r>
              <a:rPr lang="zh-CN" altLang="en-US" sz="2800" dirty="0"/>
              <a:t>这只是理论上信道可以达到的最大传输速率，在实际中，这样的传输速率往往难以达到。</a:t>
            </a:r>
            <a:endParaRPr lang="en-US" altLang="zh-CN" sz="2800" dirty="0"/>
          </a:p>
          <a:p>
            <a:pPr lvl="1"/>
            <a:r>
              <a:rPr lang="zh-CN" altLang="en-US" sz="2400" dirty="0"/>
              <a:t>香农在推导中，仅假设白噪声，没有考虑突发性的噪声</a:t>
            </a:r>
            <a:endParaRPr lang="en-US" altLang="zh-CN" sz="2400" dirty="0"/>
          </a:p>
          <a:p>
            <a:pPr lvl="1"/>
            <a:r>
              <a:rPr lang="zh-CN" altLang="en-US" sz="2400" dirty="0"/>
              <a:t>没有考虑信号的衰减</a:t>
            </a:r>
            <a:endParaRPr lang="en-US" altLang="zh-CN" sz="2400" dirty="0"/>
          </a:p>
          <a:p>
            <a:pPr lvl="1"/>
            <a:r>
              <a:rPr lang="en-US" altLang="zh-CN" sz="2400" dirty="0"/>
              <a:t>SNR</a:t>
            </a:r>
            <a:r>
              <a:rPr lang="zh-CN" altLang="en-US" sz="2400" dirty="0"/>
              <a:t>和带宽也是相关的，带宽越大，噪声越高</a:t>
            </a:r>
            <a:endParaRPr lang="en-US" altLang="zh-CN" sz="2400" dirty="0"/>
          </a:p>
          <a:p>
            <a:endParaRPr lang="zh-CN" altLang="en-US" sz="2800" dirty="0"/>
          </a:p>
          <a:p>
            <a:endParaRPr lang="zh-CN" altLang="en-US" sz="2800" dirty="0"/>
          </a:p>
        </p:txBody>
      </p:sp>
      <p:sp>
        <p:nvSpPr>
          <p:cNvPr id="4" name="灯片编号占位符 3"/>
          <p:cNvSpPr>
            <a:spLocks noGrp="1"/>
          </p:cNvSpPr>
          <p:nvPr>
            <p:ph type="sldNum" sz="quarter" idx="12"/>
          </p:nvPr>
        </p:nvSpPr>
        <p:spPr/>
        <p:txBody>
          <a:bodyPr/>
          <a:lstStyle/>
          <a:p>
            <a:pPr>
              <a:defRPr/>
            </a:pPr>
            <a:fld id="{C8436D13-BEB7-42FB-B6A6-187B92AB3673}" type="slidenum">
              <a:rPr lang="zh-CN" altLang="en-US" smtClean="0"/>
              <a:t>89</a:t>
            </a:fld>
            <a:endParaRPr lang="zh-CN" altLang="en-US"/>
          </a:p>
        </p:txBody>
      </p:sp>
      <p:graphicFrame>
        <p:nvGraphicFramePr>
          <p:cNvPr id="9218" name="Object 2"/>
          <p:cNvGraphicFramePr>
            <a:graphicFrameLocks noChangeAspect="1"/>
          </p:cNvGraphicFramePr>
          <p:nvPr/>
        </p:nvGraphicFramePr>
        <p:xfrm>
          <a:off x="755650" y="1560195"/>
          <a:ext cx="3024188" cy="549275"/>
        </p:xfrm>
        <a:graphic>
          <a:graphicData uri="http://schemas.openxmlformats.org/presentationml/2006/ole">
            <mc:AlternateContent xmlns:mc="http://schemas.openxmlformats.org/markup-compatibility/2006">
              <mc:Choice xmlns:v="urn:schemas-microsoft-com:vml" Requires="v">
                <p:oleObj spid="_x0000_s13571" name="Equation" r:id="rId3" imgW="26822400" imgH="4876800" progId="Equation.DSMT4">
                  <p:embed/>
                </p:oleObj>
              </mc:Choice>
              <mc:Fallback>
                <p:oleObj name="Equation" r:id="rId3" imgW="26822400" imgH="4876800" progId="Equation.DSMT4">
                  <p:embed/>
                  <p:pic>
                    <p:nvPicPr>
                      <p:cNvPr id="0" name="Object 2"/>
                      <p:cNvPicPr>
                        <a:picLocks noChangeAspect="1"/>
                      </p:cNvPicPr>
                      <p:nvPr/>
                    </p:nvPicPr>
                    <p:blipFill>
                      <a:blip r:embed="rId4"/>
                      <a:stretch>
                        <a:fillRect/>
                      </a:stretch>
                    </p:blipFill>
                    <p:spPr>
                      <a:xfrm>
                        <a:off x="755650" y="1560195"/>
                        <a:ext cx="3024188" cy="549275"/>
                      </a:xfrm>
                      <a:prstGeom prst="rect">
                        <a:avLst/>
                      </a:prstGeom>
                      <a:noFill/>
                      <a:ln w="9525">
                        <a:noFill/>
                      </a:ln>
                    </p:spPr>
                  </p:pic>
                </p:oleObj>
              </mc:Fallback>
            </mc:AlternateContent>
          </a:graphicData>
        </a:graphic>
      </p:graphicFrame>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401A05A5-CCF9-49B1-BF2C-CF33CDCD0EC0}"/>
              </a:ext>
            </a:extLst>
          </p:cNvPr>
          <p:cNvSpPr>
            <a:spLocks noGrp="1" noChangeArrowheads="1"/>
          </p:cNvSpPr>
          <p:nvPr>
            <p:ph type="title"/>
          </p:nvPr>
        </p:nvSpPr>
        <p:spPr>
          <a:xfrm>
            <a:off x="250825" y="214313"/>
            <a:ext cx="8693150" cy="1126455"/>
          </a:xfrm>
        </p:spPr>
        <p:txBody>
          <a:bodyPr/>
          <a:lstStyle/>
          <a:p>
            <a:r>
              <a:rPr lang="zh-CN" altLang="en-US" dirty="0"/>
              <a:t>信号</a:t>
            </a:r>
          </a:p>
        </p:txBody>
      </p:sp>
      <p:sp>
        <p:nvSpPr>
          <p:cNvPr id="10" name="内容占位符 2">
            <a:extLst>
              <a:ext uri="{FF2B5EF4-FFF2-40B4-BE49-F238E27FC236}">
                <a16:creationId xmlns:a16="http://schemas.microsoft.com/office/drawing/2014/main" id="{BC5E282F-61E3-45B1-A159-0774E726677E}"/>
              </a:ext>
            </a:extLst>
          </p:cNvPr>
          <p:cNvSpPr>
            <a:spLocks noGrp="1"/>
          </p:cNvSpPr>
          <p:nvPr>
            <p:ph idx="1"/>
          </p:nvPr>
        </p:nvSpPr>
        <p:spPr>
          <a:xfrm>
            <a:off x="250825" y="1268760"/>
            <a:ext cx="8704263" cy="2160241"/>
          </a:xfrm>
        </p:spPr>
        <p:txBody>
          <a:bodyPr/>
          <a:lstStyle/>
          <a:p>
            <a:r>
              <a:rPr lang="zh-CN" altLang="en-US" dirty="0"/>
              <a:t>一维信号：可以表示为单一变量的函数，一般取时间为自变量</a:t>
            </a:r>
            <a:endParaRPr lang="en-US" altLang="zh-CN" dirty="0"/>
          </a:p>
          <a:p>
            <a:endParaRPr lang="en-US" altLang="zh-CN" dirty="0"/>
          </a:p>
          <a:p>
            <a:r>
              <a:rPr lang="zh-CN" altLang="en-US" dirty="0"/>
              <a:t>连续时间信号：自变量是连续可变的，如人眼接收的视觉信号</a:t>
            </a:r>
            <a:endParaRPr lang="en-US" altLang="zh-CN" dirty="0"/>
          </a:p>
          <a:p>
            <a:r>
              <a:rPr lang="zh-CN" altLang="en-US" dirty="0"/>
              <a:t>离散时间信号：自变量仅定义在离散的时刻点上，如股票市场指数，人口按年龄统计等</a:t>
            </a:r>
            <a:endParaRPr lang="en-US" altLang="zh-CN" dirty="0"/>
          </a:p>
          <a:p>
            <a:endParaRPr lang="en-US" altLang="zh-CN" dirty="0"/>
          </a:p>
        </p:txBody>
      </p:sp>
    </p:spTree>
    <p:extLst>
      <p:ext uri="{BB962C8B-B14F-4D97-AF65-F5344CB8AC3E}">
        <p14:creationId xmlns:p14="http://schemas.microsoft.com/office/powerpoint/2010/main" val="3161858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 calcmode="lin" valueType="num">
                                      <p:cBhvr>
                                        <p:cTn id="19" dur="1000" fill="hold"/>
                                        <p:tgtEl>
                                          <p:spTgt spid="10">
                                            <p:txEl>
                                              <p:pRg st="3" end="3"/>
                                            </p:txEl>
                                          </p:spTgt>
                                        </p:tgtEl>
                                        <p:attrNameLst>
                                          <p:attrName>ppt_w</p:attrName>
                                        </p:attrNameLst>
                                      </p:cBhvr>
                                      <p:tavLst>
                                        <p:tav tm="0">
                                          <p:val>
                                            <p:strVal val="#ppt_w*0.70"/>
                                          </p:val>
                                        </p:tav>
                                        <p:tav tm="100000">
                                          <p:val>
                                            <p:strVal val="#ppt_w"/>
                                          </p:val>
                                        </p:tav>
                                      </p:tavLst>
                                    </p:anim>
                                    <p:anim calcmode="lin" valueType="num">
                                      <p:cBhvr>
                                        <p:cTn id="20" dur="1000" fill="hold"/>
                                        <p:tgtEl>
                                          <p:spTgt spid="10">
                                            <p:txEl>
                                              <p:pRg st="3" end="3"/>
                                            </p:txEl>
                                          </p:spTgt>
                                        </p:tgtEl>
                                        <p:attrNameLst>
                                          <p:attrName>ppt_h</p:attrName>
                                        </p:attrNameLst>
                                      </p:cBhvr>
                                      <p:tavLst>
                                        <p:tav tm="0">
                                          <p:val>
                                            <p:strVal val="#ppt_h"/>
                                          </p:val>
                                        </p:tav>
                                        <p:tav tm="100000">
                                          <p:val>
                                            <p:strVal val="#ppt_h"/>
                                          </p:val>
                                        </p:tav>
                                      </p:tavLst>
                                    </p:anim>
                                    <p:animEffect transition="in" filter="fade">
                                      <p:cBhvr>
                                        <p:cTn id="21" dur="10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内容占位符 2"/>
          <p:cNvSpPr>
            <a:spLocks noGrp="1"/>
          </p:cNvSpPr>
          <p:nvPr>
            <p:ph idx="1"/>
          </p:nvPr>
        </p:nvSpPr>
        <p:spPr>
          <a:xfrm>
            <a:off x="250825" y="620713"/>
            <a:ext cx="8704263" cy="5511800"/>
          </a:xfrm>
        </p:spPr>
        <p:txBody>
          <a:bodyPr/>
          <a:lstStyle/>
          <a:p>
            <a:r>
              <a:rPr lang="zh-CN" altLang="en-US" sz="2800"/>
              <a:t>例：考虑一个信道的频段从</a:t>
            </a:r>
            <a:r>
              <a:rPr lang="en-US" altLang="zh-CN" sz="2800"/>
              <a:t>3MHz</a:t>
            </a:r>
            <a:r>
              <a:rPr lang="zh-CN" altLang="en-US" sz="2800"/>
              <a:t>到</a:t>
            </a:r>
            <a:r>
              <a:rPr lang="en-US" altLang="zh-CN" sz="2800"/>
              <a:t>4MHz</a:t>
            </a:r>
            <a:r>
              <a:rPr lang="zh-CN" altLang="en-US" sz="2800"/>
              <a:t>，</a:t>
            </a:r>
            <a:r>
              <a:rPr lang="en-US" altLang="zh-CN" sz="2800" i="1"/>
              <a:t>SNR</a:t>
            </a:r>
            <a:r>
              <a:rPr lang="en-US" altLang="zh-CN" sz="2800" baseline="-25000"/>
              <a:t>dB</a:t>
            </a:r>
            <a:r>
              <a:rPr lang="en-US" altLang="zh-CN" sz="2800"/>
              <a:t>=24dB</a:t>
            </a:r>
            <a:r>
              <a:rPr lang="zh-CN" altLang="en-US" sz="2800"/>
              <a:t>。</a:t>
            </a:r>
            <a:endParaRPr lang="en-US" altLang="zh-CN" sz="2800"/>
          </a:p>
          <a:p>
            <a:pPr lvl="1"/>
            <a:r>
              <a:rPr lang="zh-CN" altLang="en-US" sz="2400"/>
              <a:t>信道容量</a:t>
            </a:r>
            <a:br>
              <a:rPr lang="en-US" altLang="zh-CN" sz="2400"/>
            </a:br>
            <a:r>
              <a:rPr lang="en-US" altLang="zh-CN" sz="2400" i="1"/>
              <a:t>SNR</a:t>
            </a:r>
            <a:r>
              <a:rPr lang="en-US" altLang="zh-CN" sz="2400" baseline="-25000"/>
              <a:t>dB</a:t>
            </a:r>
            <a:r>
              <a:rPr lang="en-US" altLang="zh-CN" sz="2400"/>
              <a:t>=24dB=10log</a:t>
            </a:r>
            <a:r>
              <a:rPr lang="en-US" altLang="zh-CN" sz="2400" baseline="-25000"/>
              <a:t>10</a:t>
            </a:r>
            <a:r>
              <a:rPr lang="en-US" altLang="zh-CN" sz="2400"/>
              <a:t>(</a:t>
            </a:r>
            <a:r>
              <a:rPr lang="en-US" altLang="zh-CN" sz="2400" i="1"/>
              <a:t>SNR</a:t>
            </a:r>
            <a:r>
              <a:rPr lang="en-US" altLang="zh-CN" sz="2400"/>
              <a:t>)</a:t>
            </a:r>
            <a:r>
              <a:rPr lang="zh-CN" altLang="en-US" sz="2400"/>
              <a:t>，</a:t>
            </a:r>
            <a:r>
              <a:rPr lang="en-US" altLang="zh-CN" sz="2400" i="1"/>
              <a:t>SNR</a:t>
            </a:r>
            <a:r>
              <a:rPr lang="en-US" altLang="zh-CN" sz="2400"/>
              <a:t>=251</a:t>
            </a:r>
            <a:r>
              <a:rPr lang="zh-CN" altLang="en-US" sz="2400"/>
              <a:t>，</a:t>
            </a:r>
            <a:r>
              <a:rPr lang="en-US" altLang="zh-CN" sz="2400" i="1"/>
              <a:t>C</a:t>
            </a:r>
            <a:r>
              <a:rPr lang="en-US" altLang="zh-CN" sz="2400"/>
              <a:t>=10</a:t>
            </a:r>
            <a:r>
              <a:rPr lang="en-US" altLang="zh-CN" sz="2400" baseline="30000"/>
              <a:t>6</a:t>
            </a:r>
            <a:r>
              <a:rPr lang="en-US" altLang="zh-CN" sz="2400"/>
              <a:t>×log</a:t>
            </a:r>
            <a:r>
              <a:rPr lang="en-US" altLang="zh-CN" sz="2400" baseline="-25000"/>
              <a:t>2</a:t>
            </a:r>
            <a:r>
              <a:rPr lang="en-US" altLang="zh-CN" sz="2400"/>
              <a:t>(1+251)≈8Mbps</a:t>
            </a:r>
          </a:p>
          <a:p>
            <a:pPr lvl="1"/>
            <a:endParaRPr lang="zh-CN" altLang="en-US" sz="2400"/>
          </a:p>
          <a:p>
            <a:pPr lvl="1"/>
            <a:r>
              <a:rPr lang="zh-CN" altLang="en-US" sz="2400"/>
              <a:t>如果这个传输速率可以实现，信号应该具有多少个电平？</a:t>
            </a:r>
            <a:br>
              <a:rPr lang="en-US" altLang="zh-CN" sz="2400"/>
            </a:br>
            <a:endParaRPr lang="en-US" altLang="zh-CN" sz="2400"/>
          </a:p>
          <a:p>
            <a:endParaRPr lang="zh-CN" altLang="en-US" sz="2800"/>
          </a:p>
        </p:txBody>
      </p:sp>
      <p:sp>
        <p:nvSpPr>
          <p:cNvPr id="4" name="灯片编号占位符 3"/>
          <p:cNvSpPr>
            <a:spLocks noGrp="1"/>
          </p:cNvSpPr>
          <p:nvPr>
            <p:ph type="sldNum" sz="quarter" idx="12"/>
          </p:nvPr>
        </p:nvSpPr>
        <p:spPr/>
        <p:txBody>
          <a:bodyPr/>
          <a:lstStyle/>
          <a:p>
            <a:pPr>
              <a:defRPr/>
            </a:pPr>
            <a:fld id="{D3007EE6-DF39-4B8E-8730-223A7E646A62}" type="slidenum">
              <a:rPr lang="zh-CN" altLang="en-US" smtClean="0"/>
              <a:t>90</a:t>
            </a:fld>
            <a:endParaRPr lang="zh-CN" altLang="en-US"/>
          </a:p>
        </p:txBody>
      </p:sp>
      <p:graphicFrame>
        <p:nvGraphicFramePr>
          <p:cNvPr id="10242" name="Object 3"/>
          <p:cNvGraphicFramePr>
            <a:graphicFrameLocks noChangeAspect="1"/>
          </p:cNvGraphicFramePr>
          <p:nvPr/>
        </p:nvGraphicFramePr>
        <p:xfrm>
          <a:off x="1042988" y="3572193"/>
          <a:ext cx="3267075" cy="1800225"/>
        </p:xfrm>
        <a:graphic>
          <a:graphicData uri="http://schemas.openxmlformats.org/presentationml/2006/ole">
            <mc:AlternateContent xmlns:mc="http://schemas.openxmlformats.org/markup-compatibility/2006">
              <mc:Choice xmlns:v="urn:schemas-microsoft-com:vml" Requires="v">
                <p:oleObj spid="_x0000_s14595" name="Equation" r:id="rId3" imgW="38709600" imgH="21336000" progId="Equation.DSMT4">
                  <p:embed/>
                </p:oleObj>
              </mc:Choice>
              <mc:Fallback>
                <p:oleObj name="Equation" r:id="rId3" imgW="38709600" imgH="21336000" progId="Equation.DSMT4">
                  <p:embed/>
                  <p:pic>
                    <p:nvPicPr>
                      <p:cNvPr id="0" name="Object 3"/>
                      <p:cNvPicPr>
                        <a:picLocks noChangeAspect="1"/>
                      </p:cNvPicPr>
                      <p:nvPr/>
                    </p:nvPicPr>
                    <p:blipFill>
                      <a:blip r:embed="rId4"/>
                      <a:stretch>
                        <a:fillRect/>
                      </a:stretch>
                    </p:blipFill>
                    <p:spPr>
                      <a:xfrm>
                        <a:off x="1042988" y="3572193"/>
                        <a:ext cx="3267075" cy="1800225"/>
                      </a:xfrm>
                      <a:prstGeom prst="rect">
                        <a:avLst/>
                      </a:prstGeom>
                      <a:noFill/>
                      <a:ln w="9525">
                        <a:noFill/>
                      </a:ln>
                    </p:spPr>
                  </p:pic>
                </p:oleObj>
              </mc:Fallback>
            </mc:AlternateContent>
          </a:graphicData>
        </a:graphic>
      </p:graphicFrame>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标题 238593"/>
          <p:cNvSpPr>
            <a:spLocks noGrp="1"/>
          </p:cNvSpPr>
          <p:nvPr>
            <p:ph type="title"/>
          </p:nvPr>
        </p:nvSpPr>
        <p:spPr>
          <a:xfrm>
            <a:off x="250825" y="214630"/>
            <a:ext cx="8693150" cy="1090295"/>
          </a:xfrm>
        </p:spPr>
        <p:txBody>
          <a:bodyPr lIns="92075" tIns="46038" rIns="92075" bIns="46038" anchor="b"/>
          <a:lstStyle/>
          <a:p>
            <a:r>
              <a:rPr lang="zh-CN" altLang="en-US" dirty="0"/>
              <a:t>结论</a:t>
            </a:r>
            <a:endParaRPr lang="zh-CN" altLang="en-US"/>
          </a:p>
        </p:txBody>
      </p:sp>
      <p:sp>
        <p:nvSpPr>
          <p:cNvPr id="238595" name="文本占位符 238594"/>
          <p:cNvSpPr>
            <a:spLocks noGrp="1"/>
          </p:cNvSpPr>
          <p:nvPr>
            <p:ph type="body" idx="1"/>
          </p:nvPr>
        </p:nvSpPr>
        <p:spPr>
          <a:xfrm>
            <a:off x="381000" y="1219200"/>
            <a:ext cx="8229600" cy="5410200"/>
          </a:xfrm>
        </p:spPr>
        <p:txBody>
          <a:bodyPr lIns="92075" tIns="46038" rIns="92075" bIns="46038"/>
          <a:lstStyle/>
          <a:p>
            <a:r>
              <a:rPr lang="zh-CN" altLang="en-US" sz="2800" dirty="0">
                <a:latin typeface="Arial" panose="020B0604020202020204" pitchFamily="34" charset="0"/>
              </a:rPr>
              <a:t>若把信息传输速率增加到信息容量以上，哪怕超过一点，那么</a:t>
            </a:r>
            <a:r>
              <a:rPr lang="zh-CN" altLang="en-US" sz="2800" dirty="0">
                <a:solidFill>
                  <a:schemeClr val="tx2"/>
                </a:solidFill>
                <a:latin typeface="Arial" panose="020B0604020202020204" pitchFamily="34" charset="0"/>
              </a:rPr>
              <a:t>被正确接受的概率就会趋于零</a:t>
            </a:r>
            <a:r>
              <a:rPr lang="zh-CN" altLang="en-US" sz="2800" dirty="0">
                <a:latin typeface="Arial" panose="020B0604020202020204" pitchFamily="34" charset="0"/>
              </a:rPr>
              <a:t>。</a:t>
            </a:r>
          </a:p>
          <a:p>
            <a:r>
              <a:rPr lang="zh-CN" altLang="en-US" sz="2800" dirty="0">
                <a:latin typeface="Arial" panose="020B0604020202020204" pitchFamily="34" charset="0"/>
              </a:rPr>
              <a:t>在实际信道上能够达到的信息传输速率</a:t>
            </a:r>
            <a:r>
              <a:rPr lang="zh-CN" altLang="en-US" sz="2800" dirty="0">
                <a:solidFill>
                  <a:schemeClr val="tx2"/>
                </a:solidFill>
                <a:latin typeface="Arial" panose="020B0604020202020204" pitchFamily="34" charset="0"/>
              </a:rPr>
              <a:t>要比香农的极限传输速率低不少</a:t>
            </a:r>
            <a:r>
              <a:rPr lang="zh-CN" altLang="en-US" sz="2800" dirty="0">
                <a:latin typeface="Arial" panose="020B0604020202020204" pitchFamily="34" charset="0"/>
              </a:rPr>
              <a:t>。这是因为在实际的信道中，信号还要受到其他损伤，如各种系统外的噪声干扰以及在传输和处理中产生的其他失真等。</a:t>
            </a:r>
          </a:p>
          <a:p>
            <a:r>
              <a:rPr lang="zh-CN" altLang="en-US" sz="2800" dirty="0">
                <a:latin typeface="Arial" panose="020B0604020202020204" pitchFamily="34" charset="0"/>
              </a:rPr>
              <a:t>当信噪比太小，不能保证通信质量时，可用增加带宽来提高信道容量，即</a:t>
            </a:r>
            <a:r>
              <a:rPr lang="zh-CN" altLang="en-US" sz="2800" dirty="0">
                <a:solidFill>
                  <a:schemeClr val="tx2"/>
                </a:solidFill>
                <a:latin typeface="Arial" panose="020B0604020202020204" pitchFamily="34" charset="0"/>
              </a:rPr>
              <a:t>以带宽换功率</a:t>
            </a:r>
            <a:r>
              <a:rPr lang="zh-CN" altLang="en-US" sz="2800" dirty="0">
                <a:latin typeface="Arial" panose="020B0604020202020204" pitchFamily="34" charset="0"/>
              </a:rPr>
              <a:t>。</a:t>
            </a:r>
          </a:p>
          <a:p>
            <a:r>
              <a:rPr lang="zh-CN" altLang="en-US" sz="2800" dirty="0">
                <a:latin typeface="Arial" panose="020B0604020202020204" pitchFamily="34" charset="0"/>
              </a:rPr>
              <a:t>无论信号编码分多少级，香农公式给出了信道能达到的最高传输速率，</a:t>
            </a:r>
            <a:r>
              <a:rPr lang="zh-CN" altLang="en-US" sz="2800" dirty="0">
                <a:solidFill>
                  <a:schemeClr val="tx2"/>
                </a:solidFill>
                <a:latin typeface="Arial" panose="020B0604020202020204" pitchFamily="34" charset="0"/>
              </a:rPr>
              <a:t>原因是噪声的存在将使编码级数不可能无限增加。</a:t>
            </a:r>
            <a:endParaRPr lang="zh-CN" altLang="en-US" sz="2800" i="1">
              <a:solidFill>
                <a:schemeClr val="tx2"/>
              </a:solidFill>
              <a:latin typeface="Arial" panose="020B0604020202020204" pitchFamily="34" charset="0"/>
            </a:endParaRPr>
          </a:p>
        </p:txBody>
      </p:sp>
    </p:spTree>
  </p:cSld>
  <p:clrMapOvr>
    <a:masterClrMapping/>
  </p:clrMapOvr>
  <p:transition>
    <p:rand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p:cNvSpPr>
          <p:nvPr>
            <p:ph type="title"/>
          </p:nvPr>
        </p:nvSpPr>
        <p:spPr>
          <a:xfrm>
            <a:off x="250825" y="214630"/>
            <a:ext cx="8693150" cy="984250"/>
          </a:xfrm>
        </p:spPr>
        <p:txBody>
          <a:bodyPr/>
          <a:lstStyle/>
          <a:p>
            <a:pPr eaLnBrk="1" hangingPunct="1"/>
            <a:r>
              <a:rPr lang="zh-CN" altLang="en-US" sz="3200"/>
              <a:t>本章内容</a:t>
            </a:r>
          </a:p>
        </p:txBody>
      </p:sp>
      <p:sp>
        <p:nvSpPr>
          <p:cNvPr id="19458" name="内容占位符 2"/>
          <p:cNvSpPr>
            <a:spLocks noGrp="1"/>
          </p:cNvSpPr>
          <p:nvPr>
            <p:ph idx="1"/>
          </p:nvPr>
        </p:nvSpPr>
        <p:spPr>
          <a:xfrm>
            <a:off x="250825" y="1198880"/>
            <a:ext cx="8704263" cy="5254456"/>
          </a:xfrm>
        </p:spPr>
        <p:txBody>
          <a:bodyPr/>
          <a:lstStyle/>
          <a:p>
            <a:pPr eaLnBrk="1" hangingPunct="1"/>
            <a:r>
              <a:rPr lang="zh-CN" altLang="en-US" sz="3200" dirty="0">
                <a:ea typeface="宋体" panose="02010600030101010101" pitchFamily="2" charset="-122"/>
                <a:sym typeface="+mn-ea"/>
              </a:rPr>
              <a:t>通信信号基础</a:t>
            </a:r>
          </a:p>
          <a:p>
            <a:pPr lvl="1" eaLnBrk="1" hangingPunct="1"/>
            <a:r>
              <a:rPr lang="zh-CN" altLang="en-US" sz="3200" dirty="0">
                <a:solidFill>
                  <a:schemeClr val="bg1">
                    <a:lumMod val="65000"/>
                  </a:schemeClr>
                </a:solidFill>
                <a:ea typeface="宋体" panose="02010600030101010101" pitchFamily="2" charset="-122"/>
              </a:rPr>
              <a:t>信号概念与参量</a:t>
            </a:r>
            <a:endParaRPr lang="en-US" altLang="zh-CN" sz="3200" dirty="0">
              <a:solidFill>
                <a:schemeClr val="bg1">
                  <a:lumMod val="65000"/>
                </a:schemeClr>
              </a:solidFill>
              <a:ea typeface="宋体" panose="02010600030101010101" pitchFamily="2" charset="-122"/>
            </a:endParaRPr>
          </a:p>
          <a:p>
            <a:pPr lvl="1" eaLnBrk="1" hangingPunct="1"/>
            <a:r>
              <a:rPr lang="zh-CN" altLang="en-US" sz="3200" dirty="0">
                <a:solidFill>
                  <a:schemeClr val="bg1">
                    <a:lumMod val="65000"/>
                  </a:schemeClr>
                </a:solidFill>
                <a:ea typeface="宋体" panose="02010600030101010101" pitchFamily="2" charset="-122"/>
              </a:rPr>
              <a:t>语音信号与电磁信号</a:t>
            </a:r>
            <a:endParaRPr lang="en-US" altLang="zh-CN" sz="3200" dirty="0">
              <a:solidFill>
                <a:schemeClr val="bg1">
                  <a:lumMod val="65000"/>
                </a:schemeClr>
              </a:solidFill>
              <a:ea typeface="宋体" panose="02010600030101010101" pitchFamily="2" charset="-122"/>
            </a:endParaRPr>
          </a:p>
          <a:p>
            <a:pPr lvl="1" eaLnBrk="1" hangingPunct="1"/>
            <a:r>
              <a:rPr lang="zh-CN" altLang="en-US" sz="3200" dirty="0">
                <a:solidFill>
                  <a:schemeClr val="bg1">
                    <a:lumMod val="65000"/>
                  </a:schemeClr>
                </a:solidFill>
                <a:ea typeface="宋体" panose="02010600030101010101" pitchFamily="2" charset="-122"/>
              </a:rPr>
              <a:t>信号频谱分析</a:t>
            </a:r>
          </a:p>
          <a:p>
            <a:pPr lvl="1" eaLnBrk="1" hangingPunct="1"/>
            <a:r>
              <a:rPr lang="zh-CN" altLang="en-US" sz="3200" dirty="0">
                <a:solidFill>
                  <a:schemeClr val="bg1">
                    <a:lumMod val="65000"/>
                  </a:schemeClr>
                </a:solidFill>
                <a:ea typeface="宋体" panose="02010600030101010101" pitchFamily="2" charset="-122"/>
              </a:rPr>
              <a:t>模拟与数字信号表示</a:t>
            </a:r>
          </a:p>
          <a:p>
            <a:pPr lvl="1" eaLnBrk="1" hangingPunct="1"/>
            <a:r>
              <a:rPr lang="zh-CN" altLang="en-US" sz="3200" dirty="0">
                <a:solidFill>
                  <a:schemeClr val="bg1">
                    <a:lumMod val="65000"/>
                  </a:schemeClr>
                </a:solidFill>
                <a:ea typeface="宋体" panose="02010600030101010101" pitchFamily="2" charset="-122"/>
              </a:rPr>
              <a:t>信号带宽与数据速率</a:t>
            </a:r>
            <a:endParaRPr lang="en-US" altLang="zh-CN" sz="3200" dirty="0">
              <a:solidFill>
                <a:schemeClr val="bg1">
                  <a:lumMod val="65000"/>
                </a:schemeClr>
              </a:solidFill>
              <a:ea typeface="宋体" panose="02010600030101010101" pitchFamily="2" charset="-122"/>
            </a:endParaRPr>
          </a:p>
          <a:p>
            <a:pPr lvl="1" eaLnBrk="1" hangingPunct="1"/>
            <a:r>
              <a:rPr lang="zh-CN" altLang="en-US" sz="3200" dirty="0">
                <a:solidFill>
                  <a:schemeClr val="bg1">
                    <a:lumMod val="65000"/>
                  </a:schemeClr>
                </a:solidFill>
                <a:ea typeface="宋体" panose="02010600030101010101" pitchFamily="2" charset="-122"/>
              </a:rPr>
              <a:t>信道容量与香农定律</a:t>
            </a:r>
            <a:endParaRPr lang="zh-CN" altLang="en-US" sz="3200" dirty="0">
              <a:ea typeface="宋体" panose="02010600030101010101" pitchFamily="2" charset="-122"/>
            </a:endParaRPr>
          </a:p>
          <a:p>
            <a:pPr lvl="1" hangingPunct="1"/>
            <a:r>
              <a:rPr lang="zh-CN" altLang="en-US" sz="3200" dirty="0">
                <a:ea typeface="宋体" panose="02010600030101010101" pitchFamily="2" charset="-122"/>
              </a:rPr>
              <a:t>信道复用</a:t>
            </a:r>
          </a:p>
        </p:txBody>
      </p:sp>
      <p:sp>
        <p:nvSpPr>
          <p:cNvPr id="5" name="灯片编号占位符 4"/>
          <p:cNvSpPr>
            <a:spLocks noGrp="1"/>
          </p:cNvSpPr>
          <p:nvPr>
            <p:ph type="sldNum" sz="quarter" idx="12"/>
          </p:nvPr>
        </p:nvSpPr>
        <p:spPr/>
        <p:txBody>
          <a:bodyPr/>
          <a:lstStyle/>
          <a:p>
            <a:pPr>
              <a:defRPr/>
            </a:pPr>
            <a:fld id="{3FF46735-B62F-443B-A37E-F05C60118CA4}" type="slidenum">
              <a:rPr lang="zh-CN" altLang="en-US"/>
              <a:t>92</a:t>
            </a:fld>
            <a:endParaRPr lang="zh-CN" altLang="en-US" dirty="0"/>
          </a:p>
        </p:txBody>
      </p:sp>
    </p:spTree>
    <p:extLst>
      <p:ext uri="{BB962C8B-B14F-4D97-AF65-F5344CB8AC3E}">
        <p14:creationId xmlns:p14="http://schemas.microsoft.com/office/powerpoint/2010/main" val="225753548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4"/>
          <p:cNvPicPr>
            <a:picLocks noChangeAspect="1" noChangeArrowheads="1"/>
          </p:cNvPicPr>
          <p:nvPr/>
        </p:nvPicPr>
        <p:blipFill>
          <a:blip r:embed="rId2"/>
          <a:srcRect/>
          <a:stretch>
            <a:fillRect/>
          </a:stretch>
        </p:blipFill>
        <p:spPr bwMode="auto">
          <a:xfrm>
            <a:off x="782638" y="3068638"/>
            <a:ext cx="7305675" cy="2211387"/>
          </a:xfrm>
          <a:prstGeom prst="rect">
            <a:avLst/>
          </a:prstGeom>
          <a:noFill/>
          <a:ln w="9525">
            <a:noFill/>
            <a:miter lim="800000"/>
            <a:headEnd/>
            <a:tailEnd/>
          </a:ln>
        </p:spPr>
      </p:pic>
      <p:sp>
        <p:nvSpPr>
          <p:cNvPr id="63490" name="标题 1"/>
          <p:cNvSpPr>
            <a:spLocks noGrp="1"/>
          </p:cNvSpPr>
          <p:nvPr>
            <p:ph type="title"/>
          </p:nvPr>
        </p:nvSpPr>
        <p:spPr/>
        <p:txBody>
          <a:bodyPr/>
          <a:lstStyle/>
          <a:p>
            <a:r>
              <a:rPr lang="zh-CN" altLang="en-US"/>
              <a:t>复用</a:t>
            </a:r>
          </a:p>
        </p:txBody>
      </p:sp>
      <p:sp>
        <p:nvSpPr>
          <p:cNvPr id="63491" name="内容占位符 2"/>
          <p:cNvSpPr>
            <a:spLocks noGrp="1"/>
          </p:cNvSpPr>
          <p:nvPr>
            <p:ph idx="1"/>
          </p:nvPr>
        </p:nvSpPr>
        <p:spPr>
          <a:xfrm>
            <a:off x="250825" y="1700213"/>
            <a:ext cx="8704263" cy="4432300"/>
          </a:xfrm>
        </p:spPr>
        <p:txBody>
          <a:bodyPr/>
          <a:lstStyle/>
          <a:p>
            <a:r>
              <a:rPr lang="zh-CN" altLang="en-US" sz="2800"/>
              <a:t>传输介质的信道容量通常足够传输一路信号</a:t>
            </a:r>
            <a:endParaRPr lang="en-US" altLang="zh-CN" sz="2800"/>
          </a:p>
          <a:p>
            <a:r>
              <a:rPr lang="zh-CN" altLang="en-US" sz="2800"/>
              <a:t>复用：通过单一介质同时传输多路信号</a:t>
            </a:r>
            <a:endParaRPr lang="en-US" altLang="zh-CN" sz="2800"/>
          </a:p>
          <a:p>
            <a:pPr lvl="1"/>
            <a:r>
              <a:rPr lang="zh-CN" altLang="en-US" sz="2400"/>
              <a:t>更好地利用传输介质</a:t>
            </a:r>
            <a:endParaRPr lang="en-US" altLang="zh-CN" sz="2400"/>
          </a:p>
          <a:p>
            <a:pPr lvl="1"/>
            <a:endParaRPr lang="en-US" altLang="zh-CN" sz="2400"/>
          </a:p>
          <a:p>
            <a:pPr lvl="1"/>
            <a:endParaRPr lang="en-US" altLang="zh-CN" sz="2400"/>
          </a:p>
          <a:p>
            <a:pPr lvl="1"/>
            <a:endParaRPr lang="en-US" altLang="zh-CN" sz="2400"/>
          </a:p>
          <a:p>
            <a:pPr lvl="1"/>
            <a:endParaRPr lang="en-US" altLang="zh-CN" sz="2400"/>
          </a:p>
          <a:p>
            <a:endParaRPr lang="en-US" altLang="zh-CN" sz="2800" i="1"/>
          </a:p>
          <a:p>
            <a:r>
              <a:rPr lang="en-US" altLang="zh-CN" sz="2800" i="1"/>
              <a:t>n</a:t>
            </a:r>
            <a:r>
              <a:rPr lang="zh-CN" altLang="en-US" sz="2800"/>
              <a:t>路信号输入到多路复接器，</a:t>
            </a:r>
            <a:r>
              <a:rPr lang="zh-CN" altLang="en-US" sz="2800" b="1"/>
              <a:t>多路复接器</a:t>
            </a:r>
            <a:r>
              <a:rPr lang="zh-CN" altLang="en-US" sz="2800"/>
              <a:t>和</a:t>
            </a:r>
            <a:r>
              <a:rPr lang="zh-CN" altLang="en-US" sz="2800" b="1"/>
              <a:t>多路分解器</a:t>
            </a:r>
            <a:r>
              <a:rPr lang="zh-CN" altLang="en-US" sz="2800"/>
              <a:t>之间通过一个数据链路连接，多路分解器再将同时传输的</a:t>
            </a:r>
            <a:r>
              <a:rPr lang="en-US" altLang="zh-CN" sz="2800" i="1"/>
              <a:t>n</a:t>
            </a:r>
            <a:r>
              <a:rPr lang="zh-CN" altLang="en-US" sz="2800"/>
              <a:t>路信号分离。</a:t>
            </a:r>
          </a:p>
        </p:txBody>
      </p:sp>
      <p:sp>
        <p:nvSpPr>
          <p:cNvPr id="4" name="灯片编号占位符 3"/>
          <p:cNvSpPr>
            <a:spLocks noGrp="1"/>
          </p:cNvSpPr>
          <p:nvPr>
            <p:ph type="sldNum" sz="quarter" idx="12"/>
          </p:nvPr>
        </p:nvSpPr>
        <p:spPr/>
        <p:txBody>
          <a:bodyPr/>
          <a:lstStyle/>
          <a:p>
            <a:pPr>
              <a:defRPr/>
            </a:pPr>
            <a:fld id="{5B650704-1E8C-4392-B431-FE323498D745}" type="slidenum">
              <a:rPr lang="zh-CN" altLang="en-US" smtClean="0"/>
              <a:t>93</a:t>
            </a:fld>
            <a:endParaRPr lang="zh-CN" altLang="en-US"/>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内容占位符 2"/>
          <p:cNvSpPr>
            <a:spLocks noGrp="1"/>
          </p:cNvSpPr>
          <p:nvPr>
            <p:ph idx="1"/>
          </p:nvPr>
        </p:nvSpPr>
        <p:spPr>
          <a:xfrm>
            <a:off x="250825" y="692150"/>
            <a:ext cx="8704263" cy="5440363"/>
          </a:xfrm>
        </p:spPr>
        <p:txBody>
          <a:bodyPr/>
          <a:lstStyle/>
          <a:p>
            <a:r>
              <a:rPr lang="zh-CN" altLang="en-US"/>
              <a:t>为什么要复用</a:t>
            </a:r>
            <a:endParaRPr lang="en-US" altLang="zh-CN"/>
          </a:p>
          <a:p>
            <a:pPr lvl="1"/>
            <a:r>
              <a:rPr lang="zh-CN" altLang="en-US"/>
              <a:t>传输介质不变的情况下，传输速率越高，每单位</a:t>
            </a:r>
            <a:r>
              <a:rPr lang="en-US" altLang="zh-CN"/>
              <a:t>kbps</a:t>
            </a:r>
            <a:r>
              <a:rPr lang="zh-CN" altLang="en-US"/>
              <a:t>的成本越低，传输速率越高越划算</a:t>
            </a:r>
            <a:endParaRPr lang="en-US" altLang="zh-CN"/>
          </a:p>
          <a:p>
            <a:pPr lvl="1"/>
            <a:r>
              <a:rPr lang="zh-CN" altLang="en-US"/>
              <a:t>大部分通信设施可以支持较高的通信速率，而大多数通信应用并不需要很高的速率</a:t>
            </a:r>
            <a:endParaRPr lang="en-US" altLang="zh-CN"/>
          </a:p>
          <a:p>
            <a:endParaRPr lang="zh-CN" altLang="en-US"/>
          </a:p>
        </p:txBody>
      </p:sp>
      <p:sp>
        <p:nvSpPr>
          <p:cNvPr id="4" name="灯片编号占位符 3"/>
          <p:cNvSpPr>
            <a:spLocks noGrp="1"/>
          </p:cNvSpPr>
          <p:nvPr>
            <p:ph type="sldNum" sz="quarter" idx="12"/>
          </p:nvPr>
        </p:nvSpPr>
        <p:spPr/>
        <p:txBody>
          <a:bodyPr/>
          <a:lstStyle/>
          <a:p>
            <a:pPr>
              <a:defRPr/>
            </a:pPr>
            <a:fld id="{725C16C9-E5DA-4A77-823B-D36506B1E0E5}" type="slidenum">
              <a:rPr lang="zh-CN" altLang="en-US" smtClean="0"/>
              <a:t>94</a:t>
            </a:fld>
            <a:endParaRPr lang="zh-CN" altLang="en-US"/>
          </a:p>
        </p:txBody>
      </p:sp>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内容占位符 2"/>
          <p:cNvSpPr>
            <a:spLocks noGrp="1"/>
          </p:cNvSpPr>
          <p:nvPr>
            <p:ph idx="1"/>
          </p:nvPr>
        </p:nvSpPr>
        <p:spPr>
          <a:xfrm>
            <a:off x="250825" y="765175"/>
            <a:ext cx="8704263" cy="5367338"/>
          </a:xfrm>
        </p:spPr>
        <p:txBody>
          <a:bodyPr/>
          <a:lstStyle/>
          <a:p>
            <a:r>
              <a:rPr lang="zh-CN" altLang="en-US"/>
              <a:t>基本的复用技术</a:t>
            </a:r>
            <a:endParaRPr lang="en-US" altLang="zh-CN"/>
          </a:p>
          <a:p>
            <a:pPr lvl="1"/>
            <a:r>
              <a:rPr lang="zh-CN" altLang="en-US" b="1"/>
              <a:t>频分复用（</a:t>
            </a:r>
            <a:r>
              <a:rPr lang="en-US" altLang="zh-CN" b="1"/>
              <a:t>FDM</a:t>
            </a:r>
            <a:r>
              <a:rPr lang="zh-CN" altLang="en-US" b="1"/>
              <a:t>）</a:t>
            </a:r>
            <a:r>
              <a:rPr lang="zh-CN" altLang="en-US"/>
              <a:t>：每一路信号独立使用一段频段，该频段以信号的载波频率（</a:t>
            </a:r>
            <a:r>
              <a:rPr lang="en-US" altLang="zh-CN"/>
              <a:t>carrier frequency</a:t>
            </a:r>
            <a:r>
              <a:rPr lang="zh-CN" altLang="en-US"/>
              <a:t>）为中心，多路信号之间的频段之间有足够的间隔（</a:t>
            </a:r>
            <a:r>
              <a:rPr lang="en-US" altLang="zh-CN"/>
              <a:t>guard band</a:t>
            </a:r>
            <a:r>
              <a:rPr lang="zh-CN" altLang="en-US"/>
              <a:t>）</a:t>
            </a:r>
            <a:endParaRPr lang="en-US" altLang="zh-CN"/>
          </a:p>
          <a:p>
            <a:pPr lvl="2"/>
            <a:r>
              <a:rPr lang="zh-CN" altLang="en-US"/>
              <a:t>语音信号</a:t>
            </a:r>
            <a:r>
              <a:rPr lang="en-US" altLang="zh-CN"/>
              <a:t>300-3400Hz</a:t>
            </a:r>
            <a:r>
              <a:rPr lang="zh-CN" altLang="en-US"/>
              <a:t>，</a:t>
            </a:r>
            <a:r>
              <a:rPr lang="en-US" altLang="zh-CN"/>
              <a:t>4kHz</a:t>
            </a:r>
            <a:r>
              <a:rPr lang="zh-CN" altLang="en-US"/>
              <a:t>带宽足够一路语音通信。早期的</a:t>
            </a:r>
            <a:r>
              <a:rPr lang="en-US" altLang="zh-CN"/>
              <a:t>AT&amp;T</a:t>
            </a:r>
            <a:r>
              <a:rPr lang="zh-CN" altLang="en-US"/>
              <a:t>和</a:t>
            </a:r>
            <a:r>
              <a:rPr lang="en-US" altLang="zh-CN"/>
              <a:t>ITU</a:t>
            </a:r>
            <a:r>
              <a:rPr lang="zh-CN" altLang="en-US"/>
              <a:t>标准使用</a:t>
            </a:r>
            <a:r>
              <a:rPr lang="en-US" altLang="zh-CN"/>
              <a:t>60</a:t>
            </a:r>
            <a:r>
              <a:rPr lang="zh-CN" altLang="en-US"/>
              <a:t>至</a:t>
            </a:r>
            <a:r>
              <a:rPr lang="en-US" altLang="zh-CN"/>
              <a:t>108kHz</a:t>
            </a:r>
            <a:r>
              <a:rPr lang="zh-CN" altLang="en-US"/>
              <a:t>的频段复用传输</a:t>
            </a:r>
            <a:r>
              <a:rPr lang="en-US" altLang="zh-CN"/>
              <a:t>12</a:t>
            </a:r>
            <a:r>
              <a:rPr lang="zh-CN" altLang="en-US"/>
              <a:t>路语音信号。</a:t>
            </a:r>
            <a:endParaRPr lang="en-US" altLang="zh-CN"/>
          </a:p>
          <a:p>
            <a:pPr lvl="1"/>
            <a:r>
              <a:rPr lang="zh-CN" altLang="en-US" b="1"/>
              <a:t>时分复用（</a:t>
            </a:r>
            <a:r>
              <a:rPr lang="en-US" altLang="zh-CN" b="1"/>
              <a:t>TDM</a:t>
            </a:r>
            <a:r>
              <a:rPr lang="zh-CN" altLang="en-US" b="1"/>
              <a:t>）</a:t>
            </a:r>
            <a:r>
              <a:rPr lang="zh-CN" altLang="en-US"/>
              <a:t>：将时间分片，每个时间片对应一路信号（通常是数字信号）</a:t>
            </a:r>
            <a:endParaRPr lang="en-US" altLang="zh-CN"/>
          </a:p>
          <a:p>
            <a:pPr lvl="2"/>
            <a:r>
              <a:rPr lang="zh-CN" altLang="en-US"/>
              <a:t>同步时分复用，时间分片是预先设定的</a:t>
            </a:r>
            <a:endParaRPr lang="en-US" altLang="zh-CN"/>
          </a:p>
          <a:p>
            <a:pPr lvl="2"/>
            <a:r>
              <a:rPr lang="zh-CN" altLang="en-US"/>
              <a:t>异步时分复用，动态地调整时间分片</a:t>
            </a:r>
          </a:p>
        </p:txBody>
      </p:sp>
      <p:sp>
        <p:nvSpPr>
          <p:cNvPr id="4" name="灯片编号占位符 3"/>
          <p:cNvSpPr>
            <a:spLocks noGrp="1"/>
          </p:cNvSpPr>
          <p:nvPr>
            <p:ph type="sldNum" sz="quarter" idx="12"/>
          </p:nvPr>
        </p:nvSpPr>
        <p:spPr/>
        <p:txBody>
          <a:bodyPr/>
          <a:lstStyle/>
          <a:p>
            <a:pPr>
              <a:defRPr/>
            </a:pPr>
            <a:fld id="{6F7CFA86-1E62-4A81-9270-48EABC59B5F2}" type="slidenum">
              <a:rPr lang="zh-CN" altLang="en-US" smtClean="0"/>
              <a:t>95</a:t>
            </a:fld>
            <a:endParaRPr lang="zh-CN" altLang="en-US"/>
          </a:p>
        </p:txBody>
      </p:sp>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F61B8071-EE71-4BE9-95C6-A4DD7BCD7750}" type="slidenum">
              <a:rPr lang="zh-CN" altLang="en-US" smtClean="0"/>
              <a:t>96</a:t>
            </a:fld>
            <a:endParaRPr lang="zh-CN" altLang="en-US"/>
          </a:p>
        </p:txBody>
      </p:sp>
      <p:pic>
        <p:nvPicPr>
          <p:cNvPr id="66563" name="Picture 11"/>
          <p:cNvPicPr>
            <a:picLocks noChangeAspect="1" noChangeArrowheads="1"/>
          </p:cNvPicPr>
          <p:nvPr/>
        </p:nvPicPr>
        <p:blipFill>
          <a:blip r:embed="rId2"/>
          <a:srcRect/>
          <a:stretch>
            <a:fillRect/>
          </a:stretch>
        </p:blipFill>
        <p:spPr bwMode="auto">
          <a:xfrm>
            <a:off x="6350" y="1412875"/>
            <a:ext cx="4997450" cy="3960813"/>
          </a:xfrm>
          <a:prstGeom prst="rect">
            <a:avLst/>
          </a:prstGeom>
          <a:noFill/>
          <a:ln w="9525">
            <a:noFill/>
            <a:miter lim="800000"/>
            <a:headEnd/>
            <a:tailEnd/>
          </a:ln>
        </p:spPr>
      </p:pic>
      <p:pic>
        <p:nvPicPr>
          <p:cNvPr id="66564" name="Picture 4"/>
          <p:cNvPicPr>
            <a:picLocks noChangeAspect="1" noChangeArrowheads="1"/>
          </p:cNvPicPr>
          <p:nvPr/>
        </p:nvPicPr>
        <p:blipFill>
          <a:blip r:embed="rId3"/>
          <a:srcRect/>
          <a:stretch>
            <a:fillRect/>
          </a:stretch>
        </p:blipFill>
        <p:spPr bwMode="auto">
          <a:xfrm>
            <a:off x="4578350" y="1412875"/>
            <a:ext cx="4565650" cy="3887788"/>
          </a:xfrm>
          <a:prstGeom prst="rect">
            <a:avLst/>
          </a:prstGeom>
          <a:noFill/>
          <a:ln w="9525">
            <a:noFill/>
            <a:miter lim="800000"/>
            <a:headEnd/>
            <a:tailEnd/>
          </a:ln>
        </p:spPr>
      </p:pic>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2"/>
          <p:cNvPicPr>
            <a:picLocks noChangeAspect="1" noChangeArrowheads="1"/>
          </p:cNvPicPr>
          <p:nvPr/>
        </p:nvPicPr>
        <p:blipFill>
          <a:blip r:embed="rId2"/>
          <a:srcRect/>
          <a:stretch>
            <a:fillRect/>
          </a:stretch>
        </p:blipFill>
        <p:spPr bwMode="auto">
          <a:xfrm>
            <a:off x="1763713" y="4273550"/>
            <a:ext cx="7181850" cy="2584450"/>
          </a:xfrm>
          <a:prstGeom prst="rect">
            <a:avLst/>
          </a:prstGeom>
          <a:noFill/>
          <a:ln w="9525">
            <a:noFill/>
            <a:miter lim="800000"/>
            <a:headEnd/>
            <a:tailEnd/>
          </a:ln>
        </p:spPr>
      </p:pic>
      <p:sp>
        <p:nvSpPr>
          <p:cNvPr id="67586" name="标题 1"/>
          <p:cNvSpPr>
            <a:spLocks noGrp="1"/>
          </p:cNvSpPr>
          <p:nvPr>
            <p:ph type="title"/>
          </p:nvPr>
        </p:nvSpPr>
        <p:spPr/>
        <p:txBody>
          <a:bodyPr/>
          <a:lstStyle/>
          <a:p>
            <a:r>
              <a:rPr lang="zh-CN" altLang="en-US"/>
              <a:t>一个典型的同步时分复用系统</a:t>
            </a:r>
          </a:p>
        </p:txBody>
      </p:sp>
      <p:sp>
        <p:nvSpPr>
          <p:cNvPr id="67587" name="内容占位符 2"/>
          <p:cNvSpPr>
            <a:spLocks noGrp="1"/>
          </p:cNvSpPr>
          <p:nvPr>
            <p:ph idx="1"/>
          </p:nvPr>
        </p:nvSpPr>
        <p:spPr>
          <a:xfrm>
            <a:off x="250825" y="1844675"/>
            <a:ext cx="4249738" cy="4287838"/>
          </a:xfrm>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6B0C3DA2-4EE6-4AD4-BEBD-B1EAFF7DFF5C}" type="slidenum">
              <a:rPr lang="zh-CN" altLang="en-US" smtClean="0"/>
              <a:t>97</a:t>
            </a:fld>
            <a:endParaRPr lang="zh-CN" altLang="en-US"/>
          </a:p>
        </p:txBody>
      </p:sp>
      <p:pic>
        <p:nvPicPr>
          <p:cNvPr id="67589" name="Picture 2"/>
          <p:cNvPicPr>
            <a:picLocks noChangeAspect="1" noChangeArrowheads="1"/>
          </p:cNvPicPr>
          <p:nvPr/>
        </p:nvPicPr>
        <p:blipFill>
          <a:blip r:embed="rId3"/>
          <a:srcRect/>
          <a:stretch>
            <a:fillRect/>
          </a:stretch>
        </p:blipFill>
        <p:spPr bwMode="auto">
          <a:xfrm>
            <a:off x="395288" y="1628775"/>
            <a:ext cx="6742112" cy="2663825"/>
          </a:xfrm>
          <a:prstGeom prst="rect">
            <a:avLst/>
          </a:prstGeom>
          <a:noFill/>
          <a:ln w="9525">
            <a:noFill/>
            <a:miter lim="800000"/>
            <a:headEnd/>
            <a:tailEnd/>
          </a:ln>
        </p:spPr>
      </p:pic>
      <p:sp>
        <p:nvSpPr>
          <p:cNvPr id="67590" name="TextBox 8"/>
          <p:cNvSpPr txBox="1">
            <a:spLocks noChangeArrowheads="1"/>
          </p:cNvSpPr>
          <p:nvPr/>
        </p:nvSpPr>
        <p:spPr bwMode="auto">
          <a:xfrm>
            <a:off x="6804025" y="2276475"/>
            <a:ext cx="1439863" cy="400050"/>
          </a:xfrm>
          <a:prstGeom prst="rect">
            <a:avLst/>
          </a:prstGeom>
          <a:noFill/>
          <a:ln w="9525">
            <a:noFill/>
            <a:miter lim="800000"/>
          </a:ln>
        </p:spPr>
        <p:txBody>
          <a:bodyPr>
            <a:spAutoFit/>
          </a:bodyPr>
          <a:lstStyle/>
          <a:p>
            <a:r>
              <a:rPr lang="zh-CN" altLang="en-US" sz="2000"/>
              <a:t>信号发送</a:t>
            </a:r>
          </a:p>
        </p:txBody>
      </p:sp>
      <p:sp>
        <p:nvSpPr>
          <p:cNvPr id="67591" name="TextBox 9"/>
          <p:cNvSpPr txBox="1">
            <a:spLocks noChangeArrowheads="1"/>
          </p:cNvSpPr>
          <p:nvPr/>
        </p:nvSpPr>
        <p:spPr bwMode="auto">
          <a:xfrm>
            <a:off x="468313" y="5373688"/>
            <a:ext cx="1223962" cy="400050"/>
          </a:xfrm>
          <a:prstGeom prst="rect">
            <a:avLst/>
          </a:prstGeom>
          <a:noFill/>
          <a:ln w="9525">
            <a:noFill/>
            <a:miter lim="800000"/>
          </a:ln>
        </p:spPr>
        <p:txBody>
          <a:bodyPr>
            <a:spAutoFit/>
          </a:bodyPr>
          <a:lstStyle/>
          <a:p>
            <a:r>
              <a:rPr lang="zh-CN" altLang="en-US" sz="2000"/>
              <a:t>信号接收</a:t>
            </a:r>
          </a:p>
        </p:txBody>
      </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标题 1"/>
          <p:cNvSpPr>
            <a:spLocks noGrp="1"/>
          </p:cNvSpPr>
          <p:nvPr>
            <p:ph type="title"/>
          </p:nvPr>
        </p:nvSpPr>
        <p:spPr/>
        <p:txBody>
          <a:bodyPr/>
          <a:lstStyle/>
          <a:p>
            <a:endParaRPr lang="zh-CN" altLang="en-US"/>
          </a:p>
        </p:txBody>
      </p:sp>
      <p:sp>
        <p:nvSpPr>
          <p:cNvPr id="68610" name="内容占位符 2"/>
          <p:cNvSpPr>
            <a:spLocks noGrp="1"/>
          </p:cNvSpPr>
          <p:nvPr>
            <p:ph idx="1"/>
          </p:nvPr>
        </p:nvSpPr>
        <p:spPr/>
        <p:txBody>
          <a:bodyPr/>
          <a:lstStyle/>
          <a:p>
            <a:r>
              <a:rPr lang="zh-CN" altLang="en-US" sz="2800"/>
              <a:t>顺序扫描</a:t>
            </a:r>
            <a:r>
              <a:rPr lang="en-US" altLang="zh-CN" sz="2800"/>
              <a:t>buffer</a:t>
            </a:r>
          </a:p>
          <a:p>
            <a:r>
              <a:rPr lang="en-US" altLang="zh-CN" sz="2800" i="1"/>
              <a:t>m</a:t>
            </a:r>
            <a:r>
              <a:rPr lang="en-US" altLang="zh-CN" sz="2800" i="1" baseline="-25000"/>
              <a:t>c</a:t>
            </a:r>
            <a:r>
              <a:rPr lang="en-US" altLang="zh-CN" sz="2800"/>
              <a:t>(</a:t>
            </a:r>
            <a:r>
              <a:rPr lang="en-US" altLang="zh-CN" sz="2800" i="1"/>
              <a:t>t</a:t>
            </a:r>
            <a:r>
              <a:rPr lang="en-US" altLang="zh-CN" sz="2800"/>
              <a:t>)</a:t>
            </a:r>
            <a:r>
              <a:rPr lang="zh-CN" altLang="en-US" sz="2800"/>
              <a:t>的速率是所有</a:t>
            </a:r>
            <a:r>
              <a:rPr lang="en-US" altLang="zh-CN" sz="2800" i="1"/>
              <a:t>m</a:t>
            </a:r>
            <a:r>
              <a:rPr lang="en-US" altLang="zh-CN" sz="2800" i="1" baseline="-25000"/>
              <a:t>i</a:t>
            </a:r>
            <a:r>
              <a:rPr lang="en-US" altLang="zh-CN" sz="2800"/>
              <a:t>(</a:t>
            </a:r>
            <a:r>
              <a:rPr lang="en-US" altLang="zh-CN" sz="2800" i="1"/>
              <a:t>t</a:t>
            </a:r>
            <a:r>
              <a:rPr lang="en-US" altLang="zh-CN" sz="2800"/>
              <a:t>)</a:t>
            </a:r>
            <a:r>
              <a:rPr lang="zh-CN" altLang="en-US" sz="2800"/>
              <a:t>速率之和</a:t>
            </a:r>
            <a:endParaRPr lang="en-US" altLang="zh-CN" sz="2800"/>
          </a:p>
          <a:p>
            <a:endParaRPr lang="en-US" altLang="zh-CN" sz="2800"/>
          </a:p>
          <a:p>
            <a:endParaRPr lang="en-US" altLang="zh-CN" sz="2800"/>
          </a:p>
          <a:p>
            <a:endParaRPr lang="en-US" altLang="zh-CN" sz="2800"/>
          </a:p>
          <a:p>
            <a:endParaRPr lang="en-US" altLang="zh-CN" sz="2800"/>
          </a:p>
          <a:p>
            <a:r>
              <a:rPr lang="zh-CN" altLang="en-US" sz="2800"/>
              <a:t>复用后的信号由</a:t>
            </a:r>
            <a:r>
              <a:rPr lang="zh-CN" altLang="en-US" sz="2800" b="1"/>
              <a:t>帧</a:t>
            </a:r>
            <a:r>
              <a:rPr lang="zh-CN" altLang="en-US" sz="2800"/>
              <a:t>组成，一帧包含所有路信号对应的时间片。在前后所有帧中对应特定信号的时间片被称为一个</a:t>
            </a:r>
            <a:r>
              <a:rPr lang="zh-CN" altLang="en-US" sz="2800" b="1"/>
              <a:t>信道（</a:t>
            </a:r>
            <a:r>
              <a:rPr lang="en-US" altLang="zh-CN" sz="2800" b="1"/>
              <a:t>channel</a:t>
            </a:r>
            <a:r>
              <a:rPr lang="zh-CN" altLang="en-US" sz="2800" b="1"/>
              <a:t>）</a:t>
            </a:r>
            <a:r>
              <a:rPr lang="zh-CN" altLang="en-US" sz="2800"/>
              <a:t>。</a:t>
            </a:r>
          </a:p>
        </p:txBody>
      </p:sp>
      <p:sp>
        <p:nvSpPr>
          <p:cNvPr id="4" name="灯片编号占位符 3"/>
          <p:cNvSpPr>
            <a:spLocks noGrp="1"/>
          </p:cNvSpPr>
          <p:nvPr>
            <p:ph type="sldNum" sz="quarter" idx="12"/>
          </p:nvPr>
        </p:nvSpPr>
        <p:spPr/>
        <p:txBody>
          <a:bodyPr/>
          <a:lstStyle/>
          <a:p>
            <a:pPr>
              <a:defRPr/>
            </a:pPr>
            <a:fld id="{6C63A20A-DC98-4B9F-984A-3427A21047DE}" type="slidenum">
              <a:rPr lang="zh-CN" altLang="en-US" smtClean="0"/>
              <a:t>98</a:t>
            </a:fld>
            <a:endParaRPr lang="zh-CN" altLang="en-US"/>
          </a:p>
        </p:txBody>
      </p:sp>
      <p:pic>
        <p:nvPicPr>
          <p:cNvPr id="68612" name="Picture 4"/>
          <p:cNvPicPr>
            <a:picLocks noChangeAspect="1" noChangeArrowheads="1"/>
          </p:cNvPicPr>
          <p:nvPr/>
        </p:nvPicPr>
        <p:blipFill>
          <a:blip r:embed="rId2"/>
          <a:srcRect/>
          <a:stretch>
            <a:fillRect/>
          </a:stretch>
        </p:blipFill>
        <p:spPr bwMode="auto">
          <a:xfrm>
            <a:off x="280988" y="2924175"/>
            <a:ext cx="7170737" cy="2016125"/>
          </a:xfrm>
          <a:prstGeom prst="rect">
            <a:avLst/>
          </a:prstGeom>
          <a:noFill/>
          <a:ln w="9525">
            <a:noFill/>
            <a:miter lim="800000"/>
            <a:headEnd/>
            <a:tailEnd/>
          </a:ln>
        </p:spPr>
      </p:pic>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内容占位符 2"/>
          <p:cNvSpPr>
            <a:spLocks noGrp="1"/>
          </p:cNvSpPr>
          <p:nvPr>
            <p:ph idx="1"/>
          </p:nvPr>
        </p:nvSpPr>
        <p:spPr>
          <a:xfrm>
            <a:off x="250825" y="692696"/>
            <a:ext cx="8704263" cy="5439817"/>
          </a:xfrm>
        </p:spPr>
        <p:txBody>
          <a:bodyPr/>
          <a:lstStyle/>
          <a:p>
            <a:r>
              <a:rPr lang="en-US" altLang="zh-CN" sz="2800" dirty="0"/>
              <a:t>AT&amp;T</a:t>
            </a:r>
            <a:r>
              <a:rPr lang="zh-CN" altLang="en-US" sz="2800" dirty="0"/>
              <a:t>的</a:t>
            </a:r>
            <a:r>
              <a:rPr lang="en-US" altLang="zh-CN" sz="2800" dirty="0"/>
              <a:t>T1</a:t>
            </a:r>
            <a:r>
              <a:rPr lang="zh-CN" altLang="en-US" sz="2800" dirty="0"/>
              <a:t>技术使用</a:t>
            </a:r>
            <a:r>
              <a:rPr lang="en-US" altLang="zh-CN" sz="2800" dirty="0"/>
              <a:t>24</a:t>
            </a:r>
            <a:r>
              <a:rPr lang="zh-CN" altLang="en-US" sz="2800" dirty="0"/>
              <a:t>路</a:t>
            </a:r>
            <a:r>
              <a:rPr lang="en-US" altLang="zh-CN" sz="2800" dirty="0"/>
              <a:t>PCM</a:t>
            </a:r>
            <a:r>
              <a:rPr lang="zh-CN" altLang="en-US" sz="2800" dirty="0"/>
              <a:t>语音编码信号复用线路</a:t>
            </a:r>
            <a:endParaRPr lang="en-US" altLang="zh-CN" sz="2800" dirty="0"/>
          </a:p>
          <a:p>
            <a:r>
              <a:rPr lang="en-US" altLang="zh-CN" sz="2800" dirty="0"/>
              <a:t>PCM</a:t>
            </a:r>
            <a:r>
              <a:rPr lang="zh-CN" altLang="en-US" sz="2800" dirty="0"/>
              <a:t>每秒采样</a:t>
            </a:r>
            <a:r>
              <a:rPr lang="en-US" altLang="zh-CN" sz="2800" dirty="0"/>
              <a:t>8000</a:t>
            </a:r>
            <a:r>
              <a:rPr lang="zh-CN" altLang="en-US" sz="2800" dirty="0"/>
              <a:t>次， </a:t>
            </a:r>
            <a:r>
              <a:rPr lang="en-US" altLang="zh-CN" sz="2800" dirty="0"/>
              <a:t>PCM</a:t>
            </a:r>
            <a:r>
              <a:rPr lang="zh-CN" altLang="en-US" sz="2800" dirty="0"/>
              <a:t>语音编码信号由</a:t>
            </a:r>
            <a:r>
              <a:rPr lang="en-US" altLang="zh-CN" sz="2800" dirty="0"/>
              <a:t>7bit</a:t>
            </a:r>
            <a:r>
              <a:rPr lang="zh-CN" altLang="en-US" sz="2800" dirty="0"/>
              <a:t>的语音数据和</a:t>
            </a:r>
            <a:r>
              <a:rPr lang="en-US" altLang="zh-CN" sz="2800" dirty="0"/>
              <a:t>1bit</a:t>
            </a:r>
            <a:r>
              <a:rPr lang="zh-CN" altLang="en-US" sz="2800" dirty="0"/>
              <a:t>的控制位构成。</a:t>
            </a:r>
            <a:endParaRPr lang="en-US" altLang="zh-CN" sz="2800" dirty="0"/>
          </a:p>
          <a:p>
            <a:r>
              <a:rPr lang="en-US" altLang="zh-CN" sz="2800" dirty="0"/>
              <a:t>24</a:t>
            </a:r>
            <a:r>
              <a:rPr lang="zh-CN" altLang="en-US" sz="2800" dirty="0"/>
              <a:t>路</a:t>
            </a:r>
            <a:r>
              <a:rPr lang="en-US" altLang="zh-CN" sz="2800" dirty="0"/>
              <a:t>PCM</a:t>
            </a:r>
            <a:r>
              <a:rPr lang="zh-CN" altLang="en-US" sz="2800" dirty="0"/>
              <a:t>语音信号</a:t>
            </a:r>
            <a:r>
              <a:rPr lang="en-US" altLang="zh-CN" sz="2800" dirty="0"/>
              <a:t>TDM</a:t>
            </a:r>
            <a:r>
              <a:rPr lang="zh-CN" altLang="en-US" sz="2800" dirty="0"/>
              <a:t>复用</a:t>
            </a:r>
            <a:r>
              <a:rPr lang="en-US" altLang="zh-CN" sz="2800" dirty="0"/>
              <a:t>T1</a:t>
            </a:r>
            <a:r>
              <a:rPr lang="zh-CN" altLang="en-US" sz="2800" dirty="0"/>
              <a:t>线路，每帧包含</a:t>
            </a:r>
            <a:r>
              <a:rPr lang="en-US" altLang="zh-CN" sz="2800" dirty="0"/>
              <a:t>8×24=192bit</a:t>
            </a:r>
            <a:r>
              <a:rPr lang="zh-CN" altLang="en-US" sz="2800" dirty="0"/>
              <a:t>。每一帧还有一个</a:t>
            </a:r>
            <a:r>
              <a:rPr lang="en-US" altLang="zh-CN" sz="2800" dirty="0"/>
              <a:t>bit</a:t>
            </a:r>
            <a:r>
              <a:rPr lang="zh-CN" altLang="en-US" sz="2800" dirty="0"/>
              <a:t>的控制位。</a:t>
            </a:r>
            <a:endParaRPr lang="en-US" altLang="zh-CN" sz="2800" dirty="0"/>
          </a:p>
          <a:p>
            <a:pPr marL="0" indent="0">
              <a:buNone/>
            </a:pPr>
            <a:endParaRPr lang="en-US" altLang="zh-CN" sz="2800" dirty="0"/>
          </a:p>
          <a:p>
            <a:pPr marL="0" indent="0">
              <a:buNone/>
            </a:pPr>
            <a:endParaRPr lang="en-US" altLang="zh-CN" sz="2800" dirty="0"/>
          </a:p>
          <a:p>
            <a:pPr marL="0" indent="0">
              <a:buNone/>
            </a:pPr>
            <a:endParaRPr lang="en-US" altLang="zh-CN" sz="2800" dirty="0"/>
          </a:p>
          <a:p>
            <a:pPr marL="0" indent="0">
              <a:buNone/>
            </a:pPr>
            <a:endParaRPr lang="en-US" altLang="zh-CN" sz="2800" dirty="0"/>
          </a:p>
          <a:p>
            <a:pPr marL="0" indent="0">
              <a:buNone/>
            </a:pPr>
            <a:endParaRPr lang="en-US" altLang="zh-CN" sz="2800" dirty="0"/>
          </a:p>
          <a:p>
            <a:pPr marL="0" indent="0">
              <a:buNone/>
            </a:pPr>
            <a:r>
              <a:rPr lang="en-US" altLang="zh-CN" sz="2800" dirty="0"/>
              <a:t>    </a:t>
            </a:r>
            <a:r>
              <a:rPr lang="zh-CN" altLang="en-US" sz="2800" dirty="0"/>
              <a:t>因此整个</a:t>
            </a:r>
            <a:r>
              <a:rPr lang="en-US" altLang="zh-CN" sz="2800" dirty="0"/>
              <a:t>T1</a:t>
            </a:r>
            <a:r>
              <a:rPr lang="zh-CN" altLang="en-US" sz="2800" dirty="0"/>
              <a:t>线路的速率为</a:t>
            </a:r>
            <a:r>
              <a:rPr lang="en-US" altLang="zh-CN" sz="2800" dirty="0"/>
              <a:t>8000×193=1.544Mbps</a:t>
            </a:r>
            <a:r>
              <a:rPr lang="zh-CN" altLang="en-US" sz="2800" dirty="0"/>
              <a:t>。</a:t>
            </a:r>
          </a:p>
        </p:txBody>
      </p:sp>
      <p:sp>
        <p:nvSpPr>
          <p:cNvPr id="4" name="灯片编号占位符 3"/>
          <p:cNvSpPr>
            <a:spLocks noGrp="1"/>
          </p:cNvSpPr>
          <p:nvPr>
            <p:ph type="sldNum" sz="quarter" idx="12"/>
          </p:nvPr>
        </p:nvSpPr>
        <p:spPr/>
        <p:txBody>
          <a:bodyPr/>
          <a:lstStyle/>
          <a:p>
            <a:pPr>
              <a:defRPr/>
            </a:pPr>
            <a:fld id="{9A4E4ABD-DAD2-40C2-A1A2-EB48C35F2B4E}" type="slidenum">
              <a:rPr lang="zh-CN" altLang="en-US" smtClean="0"/>
              <a:t>99</a:t>
            </a:fld>
            <a:endParaRPr lang="zh-CN" altLang="en-US"/>
          </a:p>
        </p:txBody>
      </p:sp>
      <p:pic>
        <p:nvPicPr>
          <p:cNvPr id="2" name="图片 1">
            <a:extLst>
              <a:ext uri="{FF2B5EF4-FFF2-40B4-BE49-F238E27FC236}">
                <a16:creationId xmlns:a16="http://schemas.microsoft.com/office/drawing/2014/main" id="{18609135-8293-41AB-9EE0-2A438E9B5E8C}"/>
              </a:ext>
            </a:extLst>
          </p:cNvPr>
          <p:cNvPicPr>
            <a:picLocks noChangeAspect="1"/>
          </p:cNvPicPr>
          <p:nvPr/>
        </p:nvPicPr>
        <p:blipFill>
          <a:blip r:embed="rId2"/>
          <a:stretch>
            <a:fillRect/>
          </a:stretch>
        </p:blipFill>
        <p:spPr>
          <a:xfrm>
            <a:off x="2267744" y="3140968"/>
            <a:ext cx="3450288" cy="2304256"/>
          </a:xfrm>
          <a:prstGeom prst="rect">
            <a:avLst/>
          </a:prstGeom>
        </p:spPr>
      </p:pic>
    </p:spTree>
  </p:cSld>
  <p:clrMapOvr>
    <a:masterClrMapping/>
  </p:clrMapOvr>
  <p:transition>
    <p:fade/>
  </p:transition>
</p:sld>
</file>

<file path=ppt/theme/theme1.xml><?xml version="1.0" encoding="utf-8"?>
<a:theme xmlns:a="http://schemas.openxmlformats.org/drawingml/2006/main" name="Lec0">
  <a:themeElements>
    <a:clrScheme name="USTC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USTC">
      <a:majorFont>
        <a:latin typeface="Tahoma"/>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STC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USTC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USTC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USTC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USTC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USTC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Lec1</Template>
  <TotalTime>967</TotalTime>
  <Words>5884</Words>
  <Application>Microsoft Office PowerPoint</Application>
  <PresentationFormat>全屏显示(4:3)</PresentationFormat>
  <Paragraphs>733</Paragraphs>
  <Slides>100</Slides>
  <Notes>59</Notes>
  <HiddenSlides>0</HiddenSlides>
  <MMClips>4</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5</vt:i4>
      </vt:variant>
      <vt:variant>
        <vt:lpstr>幻灯片标题</vt:lpstr>
      </vt:variant>
      <vt:variant>
        <vt:i4>100</vt:i4>
      </vt:variant>
    </vt:vector>
  </HeadingPairs>
  <TitlesOfParts>
    <vt:vector size="119" baseType="lpstr">
      <vt:lpstr>-apple-system</vt:lpstr>
      <vt:lpstr>等线</vt:lpstr>
      <vt:lpstr>楷体_GB2312</vt:lpstr>
      <vt:lpstr>宋体</vt:lpstr>
      <vt:lpstr>微软雅黑</vt:lpstr>
      <vt:lpstr>Arial</vt:lpstr>
      <vt:lpstr>Calibri</vt:lpstr>
      <vt:lpstr>CordiaUPC</vt:lpstr>
      <vt:lpstr>Symbol</vt:lpstr>
      <vt:lpstr>Tahoma</vt:lpstr>
      <vt:lpstr>Times New Roman</vt:lpstr>
      <vt:lpstr>Wingdings</vt:lpstr>
      <vt:lpstr>Wingdings 2</vt:lpstr>
      <vt:lpstr>Lec0</vt:lpstr>
      <vt:lpstr>Equation</vt:lpstr>
      <vt:lpstr>图片</vt:lpstr>
      <vt:lpstr>Visio</vt:lpstr>
      <vt:lpstr>Image</vt:lpstr>
      <vt:lpstr>Equation.3</vt:lpstr>
      <vt:lpstr>第二讲   无线信号传输概述</vt:lpstr>
      <vt:lpstr>前节回顾</vt:lpstr>
      <vt:lpstr>课程信息</vt:lpstr>
      <vt:lpstr>本章内容</vt:lpstr>
      <vt:lpstr>无线电报依赖于电路的振荡信号</vt:lpstr>
      <vt:lpstr>无线电报依赖于电路的振荡信号</vt:lpstr>
      <vt:lpstr>信号</vt:lpstr>
      <vt:lpstr>信号</vt:lpstr>
      <vt:lpstr>信号</vt:lpstr>
      <vt:lpstr>信号</vt:lpstr>
      <vt:lpstr>PowerPoint 演示文稿</vt:lpstr>
      <vt:lpstr>PowerPoint 演示文稿</vt:lpstr>
      <vt:lpstr>PowerPoint 演示文稿</vt:lpstr>
      <vt:lpstr>PowerPoint 演示文稿</vt:lpstr>
      <vt:lpstr>PowerPoint 演示文稿</vt:lpstr>
      <vt:lpstr>PowerPoint 演示文稿</vt:lpstr>
      <vt:lpstr>功率信号与能量信号</vt:lpstr>
      <vt:lpstr>功率信号与能量信号</vt:lpstr>
      <vt:lpstr>功率信号与能量信号</vt:lpstr>
      <vt:lpstr>扩展：分贝（dB）简介</vt:lpstr>
      <vt:lpstr>本章内容</vt:lpstr>
      <vt:lpstr>语音模型基础</vt:lpstr>
      <vt:lpstr>语音模型</vt:lpstr>
      <vt:lpstr>语音合成过程</vt:lpstr>
      <vt:lpstr>一个词的波形图和语谱图</vt:lpstr>
      <vt:lpstr>电磁信号</vt:lpstr>
      <vt:lpstr>PowerPoint 演示文稿</vt:lpstr>
      <vt:lpstr>本章内容</vt:lpstr>
      <vt:lpstr>计算机眼中的语音-波形图、频谱图、语谱图</vt:lpstr>
      <vt:lpstr>最终语音信号</vt:lpstr>
      <vt:lpstr>信号的频域分解</vt:lpstr>
      <vt:lpstr>PowerPoint 演示文稿</vt:lpstr>
      <vt:lpstr>信号的频域分解</vt:lpstr>
      <vt:lpstr>进一步思考</vt:lpstr>
      <vt:lpstr>PowerPoint 演示文稿</vt:lpstr>
      <vt:lpstr>PowerPoint 演示文稿</vt:lpstr>
      <vt:lpstr>PowerPoint 演示文稿</vt:lpstr>
      <vt:lpstr>PowerPoint 演示文稿</vt:lpstr>
      <vt:lpstr>PowerPoint 演示文稿</vt:lpstr>
      <vt:lpstr>本章内容</vt:lpstr>
      <vt:lpstr>模拟和数字数据传输</vt:lpstr>
      <vt:lpstr>模拟和数字数据传输</vt:lpstr>
      <vt:lpstr>模拟和数字数据信号</vt:lpstr>
      <vt:lpstr>2.1.2 模拟通信</vt:lpstr>
      <vt:lpstr>2.1.3 数字通信</vt:lpstr>
      <vt:lpstr>PowerPoint 演示文稿</vt:lpstr>
      <vt:lpstr>模拟和数字信号传输</vt:lpstr>
      <vt:lpstr>数字通信的主要特点</vt:lpstr>
      <vt:lpstr>PowerPoint 演示文稿</vt:lpstr>
      <vt:lpstr>数字数据模拟信号实例</vt:lpstr>
      <vt:lpstr>PowerPoint 演示文稿</vt:lpstr>
      <vt:lpstr>选取不同的信号传输类型</vt:lpstr>
      <vt:lpstr>传输中的中继放大器:模拟放大与数字再生</vt:lpstr>
      <vt:lpstr>本章内容</vt:lpstr>
      <vt:lpstr>信号带宽与数据速率</vt:lpstr>
      <vt:lpstr>信号带宽与数据速率</vt:lpstr>
      <vt:lpstr>2.2.1 信号的频谱和带宽</vt:lpstr>
      <vt:lpstr>基本概念</vt:lpstr>
      <vt:lpstr>绝对带宽和有效带宽</vt:lpstr>
      <vt:lpstr>常见信号的带宽</vt:lpstr>
      <vt:lpstr>脉冲信号频谱图</vt:lpstr>
      <vt:lpstr>以01100010为周期信号的频谱</vt:lpstr>
      <vt:lpstr>信道的截止频率与带宽</vt:lpstr>
      <vt:lpstr>信道截止频率</vt:lpstr>
      <vt:lpstr>定性分析：</vt:lpstr>
      <vt:lpstr>信号数据传输速率和带宽的关系</vt:lpstr>
      <vt:lpstr>信道的最大数据传输率 </vt:lpstr>
      <vt:lpstr>信道的最大数据传输率 </vt:lpstr>
      <vt:lpstr>Nyquist定理</vt:lpstr>
      <vt:lpstr>奈奎斯特带宽解释</vt:lpstr>
      <vt:lpstr>注意：区别于Nyquist采样定理 例:不同采样率下的圆盘转动</vt:lpstr>
      <vt:lpstr>本章内容</vt:lpstr>
      <vt:lpstr>信道容量</vt:lpstr>
      <vt:lpstr>PowerPoint 演示文稿</vt:lpstr>
      <vt:lpstr>常见噪声</vt:lpstr>
      <vt:lpstr>信号噪声比</vt:lpstr>
      <vt:lpstr>信息量的度量</vt:lpstr>
      <vt:lpstr>信息量的度量</vt:lpstr>
      <vt:lpstr>信息量的度量</vt:lpstr>
      <vt:lpstr>信息量的度量</vt:lpstr>
      <vt:lpstr>信息量的度量</vt:lpstr>
      <vt:lpstr>信息量的度量</vt:lpstr>
      <vt:lpstr>信息熵举例</vt:lpstr>
      <vt:lpstr>延伸：交叉熵</vt:lpstr>
      <vt:lpstr>延伸：交叉熵</vt:lpstr>
      <vt:lpstr>延伸：交叉熵</vt:lpstr>
      <vt:lpstr>训练网络模型参数</vt:lpstr>
      <vt:lpstr>Shannon定理</vt:lpstr>
      <vt:lpstr>香农公式</vt:lpstr>
      <vt:lpstr>PowerPoint 演示文稿</vt:lpstr>
      <vt:lpstr>结论</vt:lpstr>
      <vt:lpstr>本章内容</vt:lpstr>
      <vt:lpstr>复用</vt:lpstr>
      <vt:lpstr>PowerPoint 演示文稿</vt:lpstr>
      <vt:lpstr>PowerPoint 演示文稿</vt:lpstr>
      <vt:lpstr>PowerPoint 演示文稿</vt:lpstr>
      <vt:lpstr>一个典型的同步时分复用系统</vt:lpstr>
      <vt:lpstr>PowerPoint 演示文稿</vt:lpstr>
      <vt:lpstr>PowerPoint 演示文稿</vt:lpstr>
      <vt:lpstr>第1次作业</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第二讲  信号传输基础</dc:title>
  <dc:creator>Gavin</dc:creator>
  <cp:lastModifiedBy>Zhengang Zhao</cp:lastModifiedBy>
  <cp:revision>408</cp:revision>
  <dcterms:created xsi:type="dcterms:W3CDTF">2017-04-16T06:16:00Z</dcterms:created>
  <dcterms:modified xsi:type="dcterms:W3CDTF">2019-02-25T15:31:04Z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